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2" r:id="rId4"/>
    <p:sldMasterId id="2147483684" r:id="rId5"/>
    <p:sldMasterId id="2147483702" r:id="rId6"/>
    <p:sldMasterId id="2147483713" r:id="rId7"/>
  </p:sldMasterIdLst>
  <p:notesMasterIdLst>
    <p:notesMasterId r:id="rId25"/>
  </p:notesMasterIdLst>
  <p:sldIdLst>
    <p:sldId id="256" r:id="rId8"/>
    <p:sldId id="263" r:id="rId9"/>
    <p:sldId id="298" r:id="rId10"/>
    <p:sldId id="304" r:id="rId11"/>
    <p:sldId id="303" r:id="rId12"/>
    <p:sldId id="301" r:id="rId13"/>
    <p:sldId id="276" r:id="rId14"/>
    <p:sldId id="270" r:id="rId15"/>
    <p:sldId id="286" r:id="rId16"/>
    <p:sldId id="305" r:id="rId17"/>
    <p:sldId id="288" r:id="rId18"/>
    <p:sldId id="296" r:id="rId19"/>
    <p:sldId id="309" r:id="rId20"/>
    <p:sldId id="306" r:id="rId21"/>
    <p:sldId id="307" r:id="rId22"/>
    <p:sldId id="281" r:id="rId23"/>
    <p:sldId id="297" r:id="rId24"/>
  </p:sldIdLst>
  <p:sldSz cx="9144000" cy="5143500" type="screen16x9"/>
  <p:notesSz cx="6858000" cy="9144000"/>
  <p:embeddedFontLst>
    <p:embeddedFont>
      <p:font typeface="Ubuntu Light" panose="020B0604030602030204" charset="0"/>
      <p:regular r:id="rId26"/>
    </p:embeddedFont>
    <p:embeddedFont>
      <p:font typeface="Raleway Black" panose="020B0604020202020204" charset="0"/>
      <p:bold r:id="rId27"/>
      <p:boldItalic r:id="rId28"/>
    </p:embeddedFont>
    <p:embeddedFont>
      <p:font typeface="Raleway" panose="020B0604020202020204" charset="0"/>
      <p:regular r:id="rId29"/>
      <p:bold r:id="rId30"/>
      <p:italic r:id="rId31"/>
      <p:boldItalic r:id="rId32"/>
    </p:embeddedFont>
    <p:embeddedFont>
      <p:font typeface="Raleway Medium" panose="020B0604020202020204" charset="0"/>
      <p:regular r:id="rId33"/>
      <p:italic r:id="rId34"/>
    </p:embeddedFont>
    <p:embeddedFont>
      <p:font typeface="Raleway Thin" panose="020B0604020202020204" charset="0"/>
      <p:regular r:id="rId35"/>
      <p:bold r:id="rId36"/>
      <p:italic r:id="rId37"/>
      <p:boldItalic r:id="rId38"/>
    </p:embeddedFont>
    <p:embeddedFont>
      <p:font typeface="Roboto" panose="020B0604020202020204" charset="0"/>
      <p:regular r:id="rId39"/>
      <p:bold r:id="rId40"/>
      <p:italic r:id="rId41"/>
      <p:boldItalic r:id="rId42"/>
    </p:embeddedFont>
    <p:embeddedFont>
      <p:font typeface="Raleway ExtraBold" panose="020B0604020202020204" charset="0"/>
      <p:bold r:id="rId43"/>
      <p:boldItalic r:id="rId44"/>
    </p:embeddedFont>
    <p:embeddedFont>
      <p:font typeface="Trebuchet MS" panose="020B0603020202020204" pitchFamily="34" charset="0"/>
      <p:regular r:id="rId45"/>
      <p:bold r:id="rId46"/>
      <p:italic r:id="rId47"/>
      <p:boldItalic r:id="rId48"/>
    </p:embeddedFont>
    <p:embeddedFont>
      <p:font typeface="Montserrat" panose="020B0604020202020204" charset="0"/>
      <p:regular r:id="rId49"/>
      <p:bold r:id="rId50"/>
      <p:italic r:id="rId51"/>
      <p:boldItalic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3388F956-F81F-4F3F-82BA-369C11840F5B}">
          <p14:sldIdLst>
            <p14:sldId id="256"/>
            <p14:sldId id="263"/>
            <p14:sldId id="298"/>
            <p14:sldId id="304"/>
            <p14:sldId id="303"/>
            <p14:sldId id="301"/>
            <p14:sldId id="276"/>
            <p14:sldId id="270"/>
            <p14:sldId id="286"/>
            <p14:sldId id="305"/>
            <p14:sldId id="288"/>
            <p14:sldId id="296"/>
            <p14:sldId id="309"/>
            <p14:sldId id="306"/>
            <p14:sldId id="307"/>
            <p14:sldId id="281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365"/>
    <a:srgbClr val="E6E4E2"/>
    <a:srgbClr val="323232"/>
    <a:srgbClr val="043364"/>
    <a:srgbClr val="EF4815"/>
    <a:srgbClr val="872000"/>
    <a:srgbClr val="BA2B00"/>
    <a:srgbClr val="FA7046"/>
    <a:srgbClr val="873D26"/>
    <a:srgbClr val="D45F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394" autoAdjust="0"/>
  </p:normalViewPr>
  <p:slideViewPr>
    <p:cSldViewPr snapToGrid="0">
      <p:cViewPr varScale="1">
        <p:scale>
          <a:sx n="86" d="100"/>
          <a:sy n="86" d="100"/>
        </p:scale>
        <p:origin x="72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4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font" Target="fonts/font25.fntdata"/><Relationship Id="rId55" Type="http://schemas.openxmlformats.org/officeDocument/2006/relationships/font" Target="fonts/font30.fntdata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font" Target="fonts/font4.fntdata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font" Target="fonts/font28.fntdata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56" Type="http://schemas.openxmlformats.org/officeDocument/2006/relationships/font" Target="fonts/font31.fntdata"/><Relationship Id="rId8" Type="http://schemas.openxmlformats.org/officeDocument/2006/relationships/slide" Target="slides/slide1.xml"/><Relationship Id="rId51" Type="http://schemas.openxmlformats.org/officeDocument/2006/relationships/font" Target="fonts/font26.fntdata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59" Type="http://schemas.openxmlformats.org/officeDocument/2006/relationships/theme" Target="theme/theme1.xml"/><Relationship Id="rId20" Type="http://schemas.openxmlformats.org/officeDocument/2006/relationships/slide" Target="slides/slide13.xml"/><Relationship Id="rId41" Type="http://schemas.openxmlformats.org/officeDocument/2006/relationships/font" Target="fonts/font16.fntdata"/><Relationship Id="rId54" Type="http://schemas.openxmlformats.org/officeDocument/2006/relationships/font" Target="fonts/font29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Relationship Id="rId57" Type="http://schemas.openxmlformats.org/officeDocument/2006/relationships/presProps" Target="presProps.xml"/><Relationship Id="rId10" Type="http://schemas.openxmlformats.org/officeDocument/2006/relationships/slide" Target="slides/slide3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font" Target="fonts/font27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953964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c0cb7f7db_0_9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ec0cb7f7db_0_9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4377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2b33b1b3d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2b33b1b3d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389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2b33b1b3d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2b33b1b3d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i="1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46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f2a5eea89c_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f2a5eea89c_0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393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ced0adf15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geced0adf15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148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ced0adf15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geced0adf15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2026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c0cb7f7db_0_14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0" name="Google Shape;180;gec0cb7f7db_0_1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65245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ced0adf15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geced0adf15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4903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6019a53bce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6019a53bce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1186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Incedo Company Slide ">
  <p:cSld name="TITLE_2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9143988" cy="5143493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/>
          <p:nvPr/>
        </p:nvSpPr>
        <p:spPr>
          <a:xfrm>
            <a:off x="6463600" y="4936176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1"/>
              <a:buFont typeface="Arial"/>
              <a:buNone/>
            </a:pPr>
            <a:r>
              <a:rPr lang="en" sz="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Proprietary and confidential</a:t>
            </a:r>
            <a:endParaRPr sz="8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365751" y="274320"/>
            <a:ext cx="731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 Only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0" y="4909226"/>
            <a:ext cx="306988" cy="234274"/>
          </a:xfrm>
          <a:prstGeom prst="rect">
            <a:avLst/>
          </a:prstGeom>
          <a:solidFill>
            <a:srgbClr val="D8D8D8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6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2pPr>
            <a:lvl3pPr lvl="2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3pPr>
            <a:lvl4pPr lvl="3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4pPr>
            <a:lvl5pPr lvl="4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5pPr>
            <a:lvl6pPr lvl="5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6pPr>
            <a:lvl7pPr lvl="6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7pPr>
            <a:lvl8pPr lvl="7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8pPr>
            <a:lvl9pPr lvl="8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10" name="Google Shape;57;p10"/>
          <p:cNvSpPr txBox="1">
            <a:spLocks noGrp="1"/>
          </p:cNvSpPr>
          <p:nvPr>
            <p:ph type="title"/>
          </p:nvPr>
        </p:nvSpPr>
        <p:spPr>
          <a:xfrm>
            <a:off x="306988" y="145775"/>
            <a:ext cx="731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200" b="1">
                <a:solidFill>
                  <a:srgbClr val="043365"/>
                </a:solidFill>
                <a:latin typeface="Montserrat" panose="00000500000000000000" pitchFamily="5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4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34225" y="4902250"/>
            <a:ext cx="357300" cy="273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365751" y="274320"/>
            <a:ext cx="731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AND_BODY_2_1_1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394484" y="92398"/>
            <a:ext cx="73152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aleway Thin"/>
              <a:buNone/>
              <a:defRPr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0" y="47499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1 1 1">
  <p:cSld name="Title Only 1 1 1 1">
    <p:bg>
      <p:bgPr>
        <a:solidFill>
          <a:srgbClr val="F3F3F3">
            <a:alpha val="61570"/>
          </a:srgbClr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5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/>
          <p:nvPr/>
        </p:nvSpPr>
        <p:spPr>
          <a:xfrm>
            <a:off x="0" y="4901803"/>
            <a:ext cx="306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1">
  <p:cSld name="Title Only 1">
    <p:bg>
      <p:bgPr>
        <a:solidFill>
          <a:srgbClr val="FFFFFF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>
            <a:spLocks noGrp="1"/>
          </p:cNvSpPr>
          <p:nvPr>
            <p:ph type="title"/>
          </p:nvPr>
        </p:nvSpPr>
        <p:spPr>
          <a:xfrm>
            <a:off x="365760" y="-30480"/>
            <a:ext cx="73152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Calibri"/>
              <a:buNone/>
              <a:defRPr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sldNum" idx="12"/>
          </p:nvPr>
        </p:nvSpPr>
        <p:spPr>
          <a:xfrm>
            <a:off x="0" y="4883222"/>
            <a:ext cx="5487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Incedo Company Slide " type="title">
  <p:cSld name="Title - Incedo Company Slide 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2152" y="2306170"/>
            <a:ext cx="2093724" cy="3843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21022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">
  <p:cSld name="SubTitle 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1937701" y="2059725"/>
            <a:ext cx="386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F48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/>
          </p:nvPr>
        </p:nvSpPr>
        <p:spPr>
          <a:xfrm>
            <a:off x="1937705" y="2952779"/>
            <a:ext cx="3863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34225" y="4902250"/>
            <a:ext cx="357300" cy="273000"/>
          </a:xfrm>
          <a:prstGeom prst="rect">
            <a:avLst/>
          </a:prstGeom>
          <a:solidFill>
            <a:srgbClr val="D8D8D8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2pPr>
            <a:lvl3pPr lvl="2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3pPr>
            <a:lvl4pPr lvl="3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4pPr>
            <a:lvl5pPr lvl="4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5pPr>
            <a:lvl6pPr lvl="5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6pPr>
            <a:lvl7pPr lvl="6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7pPr>
            <a:lvl8pPr lvl="7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8pPr>
            <a:lvl9pPr lvl="8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30261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posal Title Slide Template">
  <p:cSld name="Proposal Title Slide Templat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/>
          <p:nvPr/>
        </p:nvSpPr>
        <p:spPr>
          <a:xfrm flipH="1">
            <a:off x="6060625" y="1936175"/>
            <a:ext cx="2260200" cy="1489500"/>
          </a:xfrm>
          <a:prstGeom prst="snip1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400050" dist="66675" dir="5400000" algn="bl" rotWithShape="0">
              <a:srgbClr val="000000">
                <a:alpha val="2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1937701" y="2059725"/>
            <a:ext cx="386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F48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 idx="2"/>
          </p:nvPr>
        </p:nvSpPr>
        <p:spPr>
          <a:xfrm>
            <a:off x="1937705" y="2952779"/>
            <a:ext cx="3863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34225" y="4902250"/>
            <a:ext cx="357300" cy="273000"/>
          </a:xfrm>
          <a:prstGeom prst="rect">
            <a:avLst/>
          </a:prstGeom>
          <a:solidFill>
            <a:srgbClr val="D8D8D8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2pPr>
            <a:lvl3pPr lvl="2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3pPr>
            <a:lvl4pPr lvl="3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4pPr>
            <a:lvl5pPr lvl="4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5pPr>
            <a:lvl6pPr lvl="5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6pPr>
            <a:lvl7pPr lvl="6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7pPr>
            <a:lvl8pPr lvl="7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8pPr>
            <a:lvl9pPr lvl="8" algn="l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92179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 Layout 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-282416" y="48260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27988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65751" y="274320"/>
            <a:ext cx="731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365760" y="1060704"/>
            <a:ext cx="8412600" cy="33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 sz="1100">
                <a:solidFill>
                  <a:srgbClr val="434343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 sz="1100">
                <a:solidFill>
                  <a:srgbClr val="434343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  <a:defRPr sz="1100">
                <a:solidFill>
                  <a:srgbClr val="434343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 sz="1100">
                <a:solidFill>
                  <a:srgbClr val="434343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 sz="1100">
                <a:solidFill>
                  <a:srgbClr val="434343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  <a:defRPr sz="1100">
                <a:solidFill>
                  <a:srgbClr val="434343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 sz="1100">
                <a:solidFill>
                  <a:srgbClr val="434343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 sz="1100">
                <a:solidFill>
                  <a:srgbClr val="434343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Char char="■"/>
              <a:defRPr sz="1100"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434343"/>
                </a:solidFill>
              </a:defRPr>
            </a:lvl1pPr>
            <a:lvl2pPr lvl="1">
              <a:buNone/>
              <a:defRPr>
                <a:solidFill>
                  <a:srgbClr val="434343"/>
                </a:solidFill>
              </a:defRPr>
            </a:lvl2pPr>
            <a:lvl3pPr lvl="2">
              <a:buNone/>
              <a:defRPr>
                <a:solidFill>
                  <a:srgbClr val="434343"/>
                </a:solidFill>
              </a:defRPr>
            </a:lvl3pPr>
            <a:lvl4pPr lvl="3">
              <a:buNone/>
              <a:defRPr>
                <a:solidFill>
                  <a:srgbClr val="434343"/>
                </a:solidFill>
              </a:defRPr>
            </a:lvl4pPr>
            <a:lvl5pPr lvl="4">
              <a:buNone/>
              <a:defRPr>
                <a:solidFill>
                  <a:srgbClr val="434343"/>
                </a:solidFill>
              </a:defRPr>
            </a:lvl5pPr>
            <a:lvl6pPr lvl="5">
              <a:buNone/>
              <a:defRPr>
                <a:solidFill>
                  <a:srgbClr val="434343"/>
                </a:solidFill>
              </a:defRPr>
            </a:lvl6pPr>
            <a:lvl7pPr lvl="6">
              <a:buNone/>
              <a:defRPr>
                <a:solidFill>
                  <a:srgbClr val="434343"/>
                </a:solidFill>
              </a:defRPr>
            </a:lvl7pPr>
            <a:lvl8pPr lvl="7">
              <a:buNone/>
              <a:defRPr>
                <a:solidFill>
                  <a:srgbClr val="434343"/>
                </a:solidFill>
              </a:defRPr>
            </a:lvl8pPr>
            <a:lvl9pPr lvl="8">
              <a:buNone/>
              <a:defRPr>
                <a:solidFill>
                  <a:srgbClr val="43434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52494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with subtitle">
  <p:cSld name="Title and body with subtitle">
    <p:bg>
      <p:bgPr>
        <a:solidFill>
          <a:srgbClr val="FFFFFF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65751" y="274320"/>
            <a:ext cx="731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  <a:defRPr sz="2400" b="1"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  <a:defRPr sz="2400" b="1"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  <a:defRPr sz="2400" b="1"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  <a:defRPr sz="2400" b="1"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  <a:defRPr sz="2400" b="1"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  <a:defRPr sz="2400" b="1"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  <a:defRPr sz="2400" b="1"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  <a:defRPr sz="2400" b="1"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 idx="2"/>
          </p:nvPr>
        </p:nvSpPr>
        <p:spPr>
          <a:xfrm>
            <a:off x="365760" y="786379"/>
            <a:ext cx="73152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Calibri"/>
              <a:buNone/>
              <a:defRPr sz="2000">
                <a:solidFill>
                  <a:srgbClr val="EF481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90514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with subtitle - reversed">
  <p:cSld name="Title and body with subtitle - reversed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365751" y="472440"/>
            <a:ext cx="731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title" idx="2"/>
          </p:nvPr>
        </p:nvSpPr>
        <p:spPr>
          <a:xfrm>
            <a:off x="365760" y="274320"/>
            <a:ext cx="73152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Calibri"/>
              <a:buNone/>
              <a:defRPr sz="1300">
                <a:solidFill>
                  <a:srgbClr val="EF481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20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45353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body" idx="1"/>
          </p:nvPr>
        </p:nvSpPr>
        <p:spPr>
          <a:xfrm>
            <a:off x="365760" y="1060704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 sz="1100">
                <a:solidFill>
                  <a:srgbClr val="43434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 sz="1100">
                <a:solidFill>
                  <a:srgbClr val="434343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  <a:defRPr sz="1100">
                <a:solidFill>
                  <a:srgbClr val="434343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 sz="1100">
                <a:solidFill>
                  <a:srgbClr val="434343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 sz="1100">
                <a:solidFill>
                  <a:srgbClr val="434343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  <a:defRPr sz="1100">
                <a:solidFill>
                  <a:srgbClr val="434343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 sz="1100">
                <a:solidFill>
                  <a:srgbClr val="434343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 sz="1100">
                <a:solidFill>
                  <a:srgbClr val="434343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Char char="■"/>
              <a:defRPr sz="1100"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832400" y="1060704"/>
            <a:ext cx="3999900" cy="3416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dist="38100" dir="5400000" fadeDir="5400012" sy="-100000" algn="bl" rotWithShape="0"/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 sz="1100">
                <a:solidFill>
                  <a:srgbClr val="43434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 sz="1100">
                <a:solidFill>
                  <a:srgbClr val="434343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  <a:defRPr sz="1100">
                <a:solidFill>
                  <a:srgbClr val="434343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 sz="1100">
                <a:solidFill>
                  <a:srgbClr val="434343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 sz="1100">
                <a:solidFill>
                  <a:srgbClr val="434343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  <a:defRPr sz="1100">
                <a:solidFill>
                  <a:srgbClr val="434343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 sz="1100">
                <a:solidFill>
                  <a:srgbClr val="434343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 sz="1100">
                <a:solidFill>
                  <a:srgbClr val="434343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Char char="■"/>
              <a:defRPr sz="1100"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365751" y="274320"/>
            <a:ext cx="731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434343"/>
                </a:solidFill>
              </a:defRPr>
            </a:lvl1pPr>
            <a:lvl2pPr lvl="1">
              <a:buNone/>
              <a:defRPr>
                <a:solidFill>
                  <a:srgbClr val="434343"/>
                </a:solidFill>
              </a:defRPr>
            </a:lvl2pPr>
            <a:lvl3pPr lvl="2">
              <a:buNone/>
              <a:defRPr>
                <a:solidFill>
                  <a:srgbClr val="434343"/>
                </a:solidFill>
              </a:defRPr>
            </a:lvl3pPr>
            <a:lvl4pPr lvl="3">
              <a:buNone/>
              <a:defRPr>
                <a:solidFill>
                  <a:srgbClr val="434343"/>
                </a:solidFill>
              </a:defRPr>
            </a:lvl4pPr>
            <a:lvl5pPr lvl="4">
              <a:buNone/>
              <a:defRPr>
                <a:solidFill>
                  <a:srgbClr val="434343"/>
                </a:solidFill>
              </a:defRPr>
            </a:lvl5pPr>
            <a:lvl6pPr lvl="5">
              <a:buNone/>
              <a:defRPr>
                <a:solidFill>
                  <a:srgbClr val="434343"/>
                </a:solidFill>
              </a:defRPr>
            </a:lvl6pPr>
            <a:lvl7pPr lvl="6">
              <a:buNone/>
              <a:defRPr>
                <a:solidFill>
                  <a:srgbClr val="434343"/>
                </a:solidFill>
              </a:defRPr>
            </a:lvl7pPr>
            <a:lvl8pPr lvl="7">
              <a:buNone/>
              <a:defRPr>
                <a:solidFill>
                  <a:srgbClr val="434343"/>
                </a:solidFill>
              </a:defRPr>
            </a:lvl8pPr>
            <a:lvl9pPr lvl="8">
              <a:buNone/>
              <a:defRPr>
                <a:solidFill>
                  <a:srgbClr val="43434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57204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0" y="4909226"/>
            <a:ext cx="306988" cy="234274"/>
          </a:xfrm>
          <a:prstGeom prst="rect">
            <a:avLst/>
          </a:prstGeom>
          <a:solidFill>
            <a:srgbClr val="D8D8D8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6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2pPr>
            <a:lvl3pPr lvl="2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3pPr>
            <a:lvl4pPr lvl="3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4pPr>
            <a:lvl5pPr lvl="4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5pPr>
            <a:lvl6pPr lvl="5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6pPr>
            <a:lvl7pPr lvl="6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7pPr>
            <a:lvl8pPr lvl="7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8pPr>
            <a:lvl9pPr lvl="8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306988" y="145775"/>
            <a:ext cx="731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200">
                <a:solidFill>
                  <a:srgbClr val="043365"/>
                </a:solidFill>
                <a:latin typeface="Montserrat" panose="00000500000000000000" pitchFamily="5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44143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>
            <a:spLocks noGrp="1"/>
          </p:cNvSpPr>
          <p:nvPr>
            <p:ph type="title"/>
          </p:nvPr>
        </p:nvSpPr>
        <p:spPr>
          <a:xfrm>
            <a:off x="365751" y="274320"/>
            <a:ext cx="731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3444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311700" y="3621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body" idx="1"/>
          </p:nvPr>
        </p:nvSpPr>
        <p:spPr>
          <a:xfrm>
            <a:off x="311700" y="9144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Google Shape;6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89274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42602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08589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Google Shape;8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46145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type="blank">
  <p:cSld name="Agenda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7275" y="1821225"/>
            <a:ext cx="6586726" cy="33222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365760" y="1060704"/>
            <a:ext cx="4023300" cy="32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sz="1400"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sz="1400"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sz="1400"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sz="1400"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sz="1400"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 sz="1400"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365751" y="274320"/>
            <a:ext cx="731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ubTitle" idx="2"/>
          </p:nvPr>
        </p:nvSpPr>
        <p:spPr>
          <a:xfrm>
            <a:off x="365751" y="4270248"/>
            <a:ext cx="4023300" cy="5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ldNum" idx="12"/>
          </p:nvPr>
        </p:nvSpPr>
        <p:spPr>
          <a:xfrm>
            <a:off x="34225" y="4902250"/>
            <a:ext cx="357300" cy="273000"/>
          </a:xfrm>
          <a:prstGeom prst="rect">
            <a:avLst/>
          </a:prstGeom>
          <a:solidFill>
            <a:srgbClr val="D8D8D8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buNone/>
              <a:defRPr sz="800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buNone/>
              <a:defRPr sz="800"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buNone/>
              <a:defRPr sz="800"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buNone/>
              <a:defRPr sz="800"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buNone/>
              <a:defRPr sz="800"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buNone/>
              <a:defRPr sz="800"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buNone/>
              <a:defRPr sz="800"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buNone/>
              <a:defRPr sz="800"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buNone/>
              <a:defRPr sz="8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31212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 Layout 2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5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5299375" y="1600475"/>
            <a:ext cx="3562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481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481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481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481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481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481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481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481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4815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title" idx="2"/>
          </p:nvPr>
        </p:nvSpPr>
        <p:spPr>
          <a:xfrm>
            <a:off x="5299375" y="2322700"/>
            <a:ext cx="35625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 idx="3"/>
          </p:nvPr>
        </p:nvSpPr>
        <p:spPr>
          <a:xfrm>
            <a:off x="6355525" y="4608678"/>
            <a:ext cx="25062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340773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 Layout 3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5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3896601" y="3670275"/>
            <a:ext cx="423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E481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E481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E481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E481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E481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E481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E481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E481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E4815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 idx="2"/>
          </p:nvPr>
        </p:nvSpPr>
        <p:spPr>
          <a:xfrm>
            <a:off x="3896600" y="4393775"/>
            <a:ext cx="35625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324849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Incedo Company Slide " type="title">
  <p:cSld name="Title - Incedo Company Slide 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2152" y="2306170"/>
            <a:ext cx="2093724" cy="38432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7"/>
          <p:cNvSpPr/>
          <p:nvPr/>
        </p:nvSpPr>
        <p:spPr>
          <a:xfrm>
            <a:off x="6463600" y="4936176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Proprietary and confidential</a:t>
            </a:r>
            <a:endParaRPr sz="8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447808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bg>
      <p:bgPr>
        <a:solidFill>
          <a:srgbClr val="FFFFFF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7275" y="1821226"/>
            <a:ext cx="6586726" cy="332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365760" y="274320"/>
            <a:ext cx="731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Raleway ExtraBold"/>
              <a:buNone/>
              <a:defRPr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body" idx="1"/>
          </p:nvPr>
        </p:nvSpPr>
        <p:spPr>
          <a:xfrm>
            <a:off x="365760" y="1060704"/>
            <a:ext cx="8412600" cy="3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"/>
              <a:buChar char="●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"/>
              <a:buChar char="○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"/>
              <a:buChar char="■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"/>
              <a:buChar char="●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"/>
              <a:buChar char="○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"/>
              <a:buChar char="■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"/>
              <a:buChar char="●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"/>
              <a:buChar char="○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Font typeface="Roboto"/>
              <a:buChar char="■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3" name="Google Shape;123;p28"/>
          <p:cNvSpPr txBox="1">
            <a:spLocks noGrp="1"/>
          </p:cNvSpPr>
          <p:nvPr>
            <p:ph type="title" idx="2"/>
          </p:nvPr>
        </p:nvSpPr>
        <p:spPr>
          <a:xfrm>
            <a:off x="365760" y="4270248"/>
            <a:ext cx="40233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"/>
              <a:buFont typeface="Roboto"/>
              <a:buNone/>
              <a:defRPr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71947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bg>
      <p:bgPr>
        <a:solidFill>
          <a:srgbClr val="FFFFFF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9"/>
          <p:cNvSpPr txBox="1">
            <a:spLocks noGrp="1"/>
          </p:cNvSpPr>
          <p:nvPr>
            <p:ph type="title"/>
          </p:nvPr>
        </p:nvSpPr>
        <p:spPr>
          <a:xfrm>
            <a:off x="365760" y="274320"/>
            <a:ext cx="73152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Raleway ExtraBold"/>
              <a:buNone/>
              <a:defRPr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1128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">
  <p:cSld name="SubTitle 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0"/>
          <p:cNvSpPr txBox="1">
            <a:spLocks noGrp="1"/>
          </p:cNvSpPr>
          <p:nvPr>
            <p:ph type="title"/>
          </p:nvPr>
        </p:nvSpPr>
        <p:spPr>
          <a:xfrm>
            <a:off x="1937701" y="2059725"/>
            <a:ext cx="386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800"/>
              <a:buFont typeface="Calibri"/>
              <a:buNone/>
              <a:defRPr>
                <a:solidFill>
                  <a:srgbClr val="EF4815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133" name="Google Shape;133;p30"/>
          <p:cNvSpPr txBox="1">
            <a:spLocks noGrp="1"/>
          </p:cNvSpPr>
          <p:nvPr>
            <p:ph type="title" idx="2"/>
          </p:nvPr>
        </p:nvSpPr>
        <p:spPr>
          <a:xfrm>
            <a:off x="1937705" y="2952779"/>
            <a:ext cx="3863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000" b="0"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5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5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5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5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5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5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5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500"/>
              <a:buFont typeface="Raleway Medium"/>
              <a:buNone/>
              <a:defRPr sz="2000">
                <a:solidFill>
                  <a:srgbClr val="EF4815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134" name="Google Shape;134;p30"/>
          <p:cNvSpPr txBox="1">
            <a:spLocks noGrp="1"/>
          </p:cNvSpPr>
          <p:nvPr>
            <p:ph type="sldNum" idx="12"/>
          </p:nvPr>
        </p:nvSpPr>
        <p:spPr>
          <a:xfrm>
            <a:off x="0" y="4889075"/>
            <a:ext cx="357300" cy="2544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22749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1_Title Only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1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1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1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ldNum" idx="12"/>
          </p:nvPr>
        </p:nvSpPr>
        <p:spPr>
          <a:xfrm>
            <a:off x="0" y="485769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414033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2">
  <p:cSld name="1_Title and Content2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2" descr="A close up of a logo&#10;&#10;Description automatically generated"/>
          <p:cNvPicPr preferRelativeResize="0"/>
          <p:nvPr/>
        </p:nvPicPr>
        <p:blipFill rotWithShape="1">
          <a:blip r:embed="rId2">
            <a:alphaModFix amt="70000"/>
          </a:blip>
          <a:srcRect/>
          <a:stretch/>
        </p:blipFill>
        <p:spPr>
          <a:xfrm rot="10800000">
            <a:off x="4165599" y="2343150"/>
            <a:ext cx="4978401" cy="280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700"/>
              <a:buFont typeface="Ubuntu Light"/>
              <a:buNone/>
              <a:defRPr sz="3600" b="0" i="0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32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 sz="2400" b="0" i="0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 sz="2400" b="0" i="0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 sz="2400" b="0" i="0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 sz="2400" b="0" i="0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 sz="2400" b="0" i="0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32"/>
          <p:cNvSpPr txBox="1">
            <a:spLocks noGrp="1"/>
          </p:cNvSpPr>
          <p:nvPr>
            <p:ph type="sldNum" idx="12"/>
          </p:nvPr>
        </p:nvSpPr>
        <p:spPr>
          <a:xfrm>
            <a:off x="76200" y="483505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7874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3"/>
          <p:cNvSpPr txBox="1">
            <a:spLocks noGrp="1"/>
          </p:cNvSpPr>
          <p:nvPr>
            <p:ph type="body" idx="1"/>
          </p:nvPr>
        </p:nvSpPr>
        <p:spPr>
          <a:xfrm>
            <a:off x="96087" y="1095375"/>
            <a:ext cx="90456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33"/>
          <p:cNvSpPr txBox="1">
            <a:spLocks noGrp="1"/>
          </p:cNvSpPr>
          <p:nvPr>
            <p:ph type="ftr" idx="11"/>
          </p:nvPr>
        </p:nvSpPr>
        <p:spPr>
          <a:xfrm>
            <a:off x="2961848" y="4545590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149" name="Google Shape;149;p33"/>
          <p:cNvSpPr txBox="1">
            <a:spLocks noGrp="1"/>
          </p:cNvSpPr>
          <p:nvPr>
            <p:ph type="title"/>
          </p:nvPr>
        </p:nvSpPr>
        <p:spPr>
          <a:xfrm>
            <a:off x="96087" y="9"/>
            <a:ext cx="90456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33"/>
          <p:cNvSpPr/>
          <p:nvPr/>
        </p:nvSpPr>
        <p:spPr>
          <a:xfrm>
            <a:off x="3874758" y="4883546"/>
            <a:ext cx="12168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r>
              <a:rPr lang="en" sz="800" b="0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Proprietar </a:t>
            </a:r>
            <a:r>
              <a:rPr lang="en" sz="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&amp; Confidential</a:t>
            </a:r>
            <a:endParaRPr sz="1100" dirty="0"/>
          </a:p>
        </p:txBody>
      </p:sp>
      <p:sp>
        <p:nvSpPr>
          <p:cNvPr id="151" name="Google Shape;151;p33"/>
          <p:cNvSpPr/>
          <p:nvPr/>
        </p:nvSpPr>
        <p:spPr>
          <a:xfrm>
            <a:off x="0" y="4901803"/>
            <a:ext cx="2598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078537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 and body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0" y="4909226"/>
            <a:ext cx="306988" cy="234274"/>
          </a:xfrm>
          <a:prstGeom prst="rect">
            <a:avLst/>
          </a:prstGeom>
          <a:solidFill>
            <a:srgbClr val="D8D8D8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6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2pPr>
            <a:lvl3pPr lvl="2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3pPr>
            <a:lvl4pPr lvl="3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4pPr>
            <a:lvl5pPr lvl="4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5pPr>
            <a:lvl6pPr lvl="5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6pPr>
            <a:lvl7pPr lvl="6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7pPr>
            <a:lvl8pPr lvl="7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8pPr>
            <a:lvl9pPr lvl="8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13" name="Google Shape;57;p10"/>
          <p:cNvSpPr txBox="1">
            <a:spLocks noGrp="1"/>
          </p:cNvSpPr>
          <p:nvPr>
            <p:ph type="title"/>
          </p:nvPr>
        </p:nvSpPr>
        <p:spPr>
          <a:xfrm>
            <a:off x="306988" y="145775"/>
            <a:ext cx="731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200" b="1">
                <a:solidFill>
                  <a:srgbClr val="043365"/>
                </a:solidFill>
                <a:latin typeface="Montserrat" panose="00000500000000000000" pitchFamily="5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053220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with subtitle - reversed">
  <p:cSld name="Title and body with subtitle - reversed">
    <p:bg>
      <p:bgPr>
        <a:solidFill>
          <a:srgbClr val="FFFFFF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6"/>
          <p:cNvSpPr txBox="1">
            <a:spLocks noGrp="1"/>
          </p:cNvSpPr>
          <p:nvPr>
            <p:ph type="title"/>
          </p:nvPr>
        </p:nvSpPr>
        <p:spPr>
          <a:xfrm>
            <a:off x="365760" y="472440"/>
            <a:ext cx="73152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Raleway ExtraBold"/>
              <a:buNone/>
              <a:defRPr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6"/>
          <p:cNvSpPr txBox="1">
            <a:spLocks noGrp="1"/>
          </p:cNvSpPr>
          <p:nvPr>
            <p:ph type="title" idx="2"/>
          </p:nvPr>
        </p:nvSpPr>
        <p:spPr>
          <a:xfrm>
            <a:off x="365760" y="274320"/>
            <a:ext cx="7315200" cy="338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Raleway Black"/>
              <a:buNone/>
              <a:defRPr sz="1300">
                <a:solidFill>
                  <a:srgbClr val="EF4815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Raleway Black"/>
              <a:buNone/>
              <a:defRPr sz="1300">
                <a:solidFill>
                  <a:srgbClr val="EF4815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Raleway Black"/>
              <a:buNone/>
              <a:defRPr sz="1300">
                <a:solidFill>
                  <a:srgbClr val="EF4815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Raleway Black"/>
              <a:buNone/>
              <a:defRPr sz="1300">
                <a:solidFill>
                  <a:srgbClr val="EF4815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Raleway Black"/>
              <a:buNone/>
              <a:defRPr sz="1300">
                <a:solidFill>
                  <a:srgbClr val="EF4815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Raleway Black"/>
              <a:buNone/>
              <a:defRPr sz="1300">
                <a:solidFill>
                  <a:srgbClr val="EF4815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Raleway Black"/>
              <a:buNone/>
              <a:defRPr sz="1300">
                <a:solidFill>
                  <a:srgbClr val="EF4815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Raleway Black"/>
              <a:buNone/>
              <a:defRPr sz="1300">
                <a:solidFill>
                  <a:srgbClr val="EF4815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Raleway Black"/>
              <a:buNone/>
              <a:defRPr sz="1300">
                <a:solidFill>
                  <a:srgbClr val="EF4815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654916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7"/>
          <p:cNvSpPr txBox="1">
            <a:spLocks noGrp="1"/>
          </p:cNvSpPr>
          <p:nvPr>
            <p:ph type="title"/>
          </p:nvPr>
        </p:nvSpPr>
        <p:spPr>
          <a:xfrm>
            <a:off x="365751" y="274320"/>
            <a:ext cx="731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7"/>
          <p:cNvSpPr txBox="1">
            <a:spLocks noGrp="1"/>
          </p:cNvSpPr>
          <p:nvPr>
            <p:ph type="sldNum" idx="12"/>
          </p:nvPr>
        </p:nvSpPr>
        <p:spPr>
          <a:xfrm>
            <a:off x="8556785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4424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Incedo Company Slide " type="title">
  <p:cSld name="Title - Incedo Company Slide 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2152" y="2306170"/>
            <a:ext cx="2093724" cy="3843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96564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bg>
      <p:bgPr>
        <a:solidFill>
          <a:srgbClr val="FFFFFF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7275" y="1821226"/>
            <a:ext cx="6586726" cy="332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8"/>
          <p:cNvSpPr txBox="1">
            <a:spLocks noGrp="1"/>
          </p:cNvSpPr>
          <p:nvPr>
            <p:ph type="title"/>
          </p:nvPr>
        </p:nvSpPr>
        <p:spPr>
          <a:xfrm>
            <a:off x="365760" y="274320"/>
            <a:ext cx="731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Raleway Thin"/>
              <a:buNone/>
              <a:defRPr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body" idx="1"/>
          </p:nvPr>
        </p:nvSpPr>
        <p:spPr>
          <a:xfrm>
            <a:off x="365760" y="1060704"/>
            <a:ext cx="8412600" cy="3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"/>
              <a:buChar char="●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"/>
              <a:buChar char="○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"/>
              <a:buChar char="■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"/>
              <a:buChar char="●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"/>
              <a:buChar char="○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"/>
              <a:buChar char="■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"/>
              <a:buChar char="●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"/>
              <a:buChar char="○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Font typeface="Roboto"/>
              <a:buChar char="■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title" idx="2"/>
          </p:nvPr>
        </p:nvSpPr>
        <p:spPr>
          <a:xfrm>
            <a:off x="365760" y="4270248"/>
            <a:ext cx="40233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"/>
              <a:buFont typeface="Roboto"/>
              <a:buNone/>
              <a:defRPr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Roboto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696621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bg>
      <p:bgPr>
        <a:solidFill>
          <a:srgbClr val="FFFFFF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>
            <a:spLocks noGrp="1"/>
          </p:cNvSpPr>
          <p:nvPr>
            <p:ph type="title"/>
          </p:nvPr>
        </p:nvSpPr>
        <p:spPr>
          <a:xfrm>
            <a:off x="365760" y="274320"/>
            <a:ext cx="73152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Raleway Thin"/>
              <a:buNone/>
              <a:defRPr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1238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">
  <p:cSld name="SubTitle 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30"/>
          <p:cNvSpPr txBox="1">
            <a:spLocks noGrp="1"/>
          </p:cNvSpPr>
          <p:nvPr>
            <p:ph type="title"/>
          </p:nvPr>
        </p:nvSpPr>
        <p:spPr>
          <a:xfrm>
            <a:off x="1937701" y="2059725"/>
            <a:ext cx="386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800"/>
              <a:buFont typeface="Calibri"/>
              <a:buNone/>
              <a:defRPr>
                <a:solidFill>
                  <a:srgbClr val="EF4815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132" name="Google Shape;132;p30"/>
          <p:cNvSpPr txBox="1">
            <a:spLocks noGrp="1"/>
          </p:cNvSpPr>
          <p:nvPr>
            <p:ph type="title" idx="2"/>
          </p:nvPr>
        </p:nvSpPr>
        <p:spPr>
          <a:xfrm>
            <a:off x="1937705" y="2952779"/>
            <a:ext cx="3863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000" b="0"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500"/>
              <a:buFont typeface="Raleway Thin"/>
              <a:buNone/>
              <a:defRPr sz="20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500"/>
              <a:buFont typeface="Raleway Thin"/>
              <a:buNone/>
              <a:defRPr sz="20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500"/>
              <a:buFont typeface="Raleway Thin"/>
              <a:buNone/>
              <a:defRPr sz="20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500"/>
              <a:buFont typeface="Raleway Thin"/>
              <a:buNone/>
              <a:defRPr sz="20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500"/>
              <a:buFont typeface="Raleway Thin"/>
              <a:buNone/>
              <a:defRPr sz="20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500"/>
              <a:buFont typeface="Raleway Thin"/>
              <a:buNone/>
              <a:defRPr sz="20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500"/>
              <a:buFont typeface="Raleway Thin"/>
              <a:buNone/>
              <a:defRPr sz="20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500"/>
              <a:buFont typeface="Raleway Thin"/>
              <a:buNone/>
              <a:defRPr sz="20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133" name="Google Shape;133;p30"/>
          <p:cNvSpPr txBox="1">
            <a:spLocks noGrp="1"/>
          </p:cNvSpPr>
          <p:nvPr>
            <p:ph type="sldNum" idx="12"/>
          </p:nvPr>
        </p:nvSpPr>
        <p:spPr>
          <a:xfrm>
            <a:off x="0" y="4889075"/>
            <a:ext cx="357300" cy="2544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66587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1_Title 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1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1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1"/>
          <p:cNvSpPr txBox="1">
            <a:spLocks noGrp="1"/>
          </p:cNvSpPr>
          <p:nvPr>
            <p:ph type="sldNum" idx="12"/>
          </p:nvPr>
        </p:nvSpPr>
        <p:spPr>
          <a:xfrm>
            <a:off x="0" y="485769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960233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2">
  <p:cSld name="1_Title and Content2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2" descr="A close up of a logo&#10;&#10;Description automatically generated"/>
          <p:cNvPicPr preferRelativeResize="0"/>
          <p:nvPr/>
        </p:nvPicPr>
        <p:blipFill rotWithShape="1">
          <a:blip r:embed="rId2">
            <a:alphaModFix amt="70000"/>
          </a:blip>
          <a:srcRect/>
          <a:stretch/>
        </p:blipFill>
        <p:spPr>
          <a:xfrm rot="10800000">
            <a:off x="4165599" y="2343150"/>
            <a:ext cx="4978401" cy="280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700"/>
              <a:buFont typeface="Ubuntu Light"/>
              <a:buNone/>
              <a:defRPr sz="3600" b="0" i="0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 sz="2400" b="0" i="0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 sz="2400" b="0" i="0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 sz="2400" b="0" i="0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 sz="2400" b="0" i="0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 sz="2400" b="0" i="0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32"/>
          <p:cNvSpPr txBox="1">
            <a:spLocks noGrp="1"/>
          </p:cNvSpPr>
          <p:nvPr>
            <p:ph type="sldNum" idx="12"/>
          </p:nvPr>
        </p:nvSpPr>
        <p:spPr>
          <a:xfrm>
            <a:off x="76200" y="483505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108192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3"/>
          <p:cNvSpPr txBox="1">
            <a:spLocks noGrp="1"/>
          </p:cNvSpPr>
          <p:nvPr>
            <p:ph type="body" idx="1"/>
          </p:nvPr>
        </p:nvSpPr>
        <p:spPr>
          <a:xfrm>
            <a:off x="96087" y="1095375"/>
            <a:ext cx="90456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33"/>
          <p:cNvSpPr txBox="1">
            <a:spLocks noGrp="1"/>
          </p:cNvSpPr>
          <p:nvPr>
            <p:ph type="ftr" idx="11"/>
          </p:nvPr>
        </p:nvSpPr>
        <p:spPr>
          <a:xfrm>
            <a:off x="2961848" y="4545590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3"/>
          <p:cNvSpPr txBox="1">
            <a:spLocks noGrp="1"/>
          </p:cNvSpPr>
          <p:nvPr>
            <p:ph type="title"/>
          </p:nvPr>
        </p:nvSpPr>
        <p:spPr>
          <a:xfrm>
            <a:off x="96087" y="9"/>
            <a:ext cx="90456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3"/>
          <p:cNvSpPr/>
          <p:nvPr/>
        </p:nvSpPr>
        <p:spPr>
          <a:xfrm>
            <a:off x="3874758" y="4883546"/>
            <a:ext cx="12168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Proprietary &amp; Confidential</a:t>
            </a:r>
            <a:endParaRPr sz="1100"/>
          </a:p>
        </p:txBody>
      </p:sp>
      <p:sp>
        <p:nvSpPr>
          <p:cNvPr id="150" name="Google Shape;150;p33"/>
          <p:cNvSpPr/>
          <p:nvPr/>
        </p:nvSpPr>
        <p:spPr>
          <a:xfrm>
            <a:off x="0" y="4901803"/>
            <a:ext cx="2598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043354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1" userDrawn="1">
  <p:cSld name="Title Only 1 1">
    <p:bg>
      <p:bgPr>
        <a:solidFill>
          <a:srgbClr val="FFFFFF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5;p10"/>
          <p:cNvSpPr/>
          <p:nvPr userDrawn="1"/>
        </p:nvSpPr>
        <p:spPr>
          <a:xfrm>
            <a:off x="6390000" y="4964700"/>
            <a:ext cx="2754000" cy="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600" tIns="60800" rIns="121600" bIns="6080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1"/>
              <a:buFont typeface="Arial"/>
              <a:buNone/>
            </a:pPr>
            <a:r>
              <a:rPr lang="en" sz="600" i="1" u="none" strike="noStrike" cap="none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Proprietary and confidential</a:t>
            </a:r>
            <a:endParaRPr sz="600" i="1" u="none" strike="noStrike" cap="none" dirty="0">
              <a:solidFill>
                <a:schemeClr val="bg1">
                  <a:lumMod val="65000"/>
                </a:schemeClr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0" y="4909226"/>
            <a:ext cx="306988" cy="234274"/>
          </a:xfrm>
          <a:prstGeom prst="rect">
            <a:avLst/>
          </a:prstGeom>
          <a:solidFill>
            <a:srgbClr val="D8D8D8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6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2pPr>
            <a:lvl3pPr lvl="2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3pPr>
            <a:lvl4pPr lvl="3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4pPr>
            <a:lvl5pPr lvl="4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5pPr>
            <a:lvl6pPr lvl="5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6pPr>
            <a:lvl7pPr lvl="6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7pPr>
            <a:lvl8pPr lvl="7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8pPr>
            <a:lvl9pPr lvl="8" algn="l">
              <a:buNone/>
              <a:defRPr sz="8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9" name="Google Shape;57;p10"/>
          <p:cNvSpPr txBox="1">
            <a:spLocks noGrp="1"/>
          </p:cNvSpPr>
          <p:nvPr>
            <p:ph type="title"/>
          </p:nvPr>
        </p:nvSpPr>
        <p:spPr>
          <a:xfrm>
            <a:off x="306988" y="145775"/>
            <a:ext cx="731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200" b="1">
                <a:solidFill>
                  <a:srgbClr val="043365"/>
                </a:solidFill>
                <a:latin typeface="Montserrat" panose="00000500000000000000" pitchFamily="5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13280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with subtitle - reversed">
  <p:cSld name="Title and body with subtitle - reversed">
    <p:bg>
      <p:bgPr>
        <a:solidFill>
          <a:srgbClr val="FFFFFF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6"/>
          <p:cNvSpPr txBox="1">
            <a:spLocks noGrp="1"/>
          </p:cNvSpPr>
          <p:nvPr>
            <p:ph type="title"/>
          </p:nvPr>
        </p:nvSpPr>
        <p:spPr>
          <a:xfrm>
            <a:off x="365760" y="472440"/>
            <a:ext cx="73152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Raleway Thin"/>
              <a:buNone/>
              <a:defRPr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6"/>
          <p:cNvSpPr txBox="1">
            <a:spLocks noGrp="1"/>
          </p:cNvSpPr>
          <p:nvPr>
            <p:ph type="title" idx="2"/>
          </p:nvPr>
        </p:nvSpPr>
        <p:spPr>
          <a:xfrm>
            <a:off x="365760" y="274320"/>
            <a:ext cx="7315200" cy="338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Raleway Thin"/>
              <a:buNone/>
              <a:defRPr sz="13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Raleway Thin"/>
              <a:buNone/>
              <a:defRPr sz="13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Raleway Thin"/>
              <a:buNone/>
              <a:defRPr sz="13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Raleway Thin"/>
              <a:buNone/>
              <a:defRPr sz="13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Raleway Thin"/>
              <a:buNone/>
              <a:defRPr sz="13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Raleway Thin"/>
              <a:buNone/>
              <a:defRPr sz="13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Raleway Thin"/>
              <a:buNone/>
              <a:defRPr sz="13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Raleway Thin"/>
              <a:buNone/>
              <a:defRPr sz="13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4815"/>
              </a:buClr>
              <a:buSzPts val="1300"/>
              <a:buFont typeface="Raleway Thin"/>
              <a:buNone/>
              <a:defRPr sz="1300">
                <a:solidFill>
                  <a:srgbClr val="EF4815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3657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1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6" r:id="rId15"/>
    <p:sldLayoutId id="2147483667" r:id="rId16"/>
    <p:sldLayoutId id="2147483668" r:id="rId17"/>
    <p:sldLayoutId id="2147483670" r:id="rId18"/>
    <p:sldLayoutId id="2147483671" r:id="rId19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65760" y="274320"/>
            <a:ext cx="731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65760" y="1060704"/>
            <a:ext cx="8412600" cy="3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567532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26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26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822996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26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852110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2.mp4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7"/>
          <p:cNvSpPr txBox="1"/>
          <p:nvPr/>
        </p:nvSpPr>
        <p:spPr>
          <a:xfrm>
            <a:off x="2185694" y="1482235"/>
            <a:ext cx="4727414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1800"/>
            </a:pPr>
            <a:r>
              <a:rPr lang="en-IN" sz="2800" b="1" dirty="0">
                <a:solidFill>
                  <a:schemeClr val="bg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Cloud Platform Modernisation</a:t>
            </a:r>
            <a:endParaRPr sz="2800" b="1" dirty="0">
              <a:solidFill>
                <a:schemeClr val="bg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727702" y="3119915"/>
            <a:ext cx="104868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1400"/>
            </a:pPr>
            <a:r>
              <a:rPr lang="en-IN" sz="1100" dirty="0" smtClean="0">
                <a:solidFill>
                  <a:schemeClr val="bg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June.9.2023 </a:t>
            </a:r>
            <a:endParaRPr lang="en-IN" sz="1100" dirty="0">
              <a:solidFill>
                <a:schemeClr val="bg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0;p37"/>
          <p:cNvSpPr txBox="1"/>
          <p:nvPr/>
        </p:nvSpPr>
        <p:spPr>
          <a:xfrm>
            <a:off x="3177387" y="3821305"/>
            <a:ext cx="2156613" cy="52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1800"/>
            </a:pPr>
            <a:endParaRPr sz="2800" b="1" dirty="0">
              <a:solidFill>
                <a:schemeClr val="bg1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3364"/>
                </a:solidFill>
                <a:sym typeface="Trebuchet MS"/>
              </a:rPr>
              <a:t>Kinesis Real Time Analytics</a:t>
            </a:r>
            <a:br>
              <a:rPr lang="en-US" dirty="0">
                <a:solidFill>
                  <a:srgbClr val="043364"/>
                </a:solidFill>
                <a:sym typeface="Trebuchet MS"/>
              </a:rPr>
            </a:b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88" y="740419"/>
            <a:ext cx="4114182" cy="21856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170" y="2480351"/>
            <a:ext cx="4572000" cy="24288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4282" y="3299155"/>
            <a:ext cx="37161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Live user activity over time i.e. </a:t>
            </a:r>
          </a:p>
          <a:p>
            <a:r>
              <a:rPr lang="en-GB" dirty="0" smtClean="0"/>
              <a:t>populating </a:t>
            </a:r>
            <a:r>
              <a:rPr lang="en-GB" dirty="0" err="1" smtClean="0"/>
              <a:t>ip</a:t>
            </a:r>
            <a:r>
              <a:rPr lang="en-GB" dirty="0" smtClean="0"/>
              <a:t> address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Further more inference are followed in next slide. 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4498848" y="1931212"/>
            <a:ext cx="34454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 smtClean="0">
                <a:solidFill>
                  <a:schemeClr val="bg1">
                    <a:lumMod val="50000"/>
                  </a:schemeClr>
                </a:solidFill>
              </a:rPr>
              <a:t>Note: these are GIFs, you can notice the live changing graphs</a:t>
            </a:r>
            <a:endParaRPr lang="en-IN" sz="105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44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306988" y="237851"/>
            <a:ext cx="4811934" cy="536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b="1" dirty="0" smtClean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Kinesis Real Time Analytics</a:t>
            </a:r>
            <a:endParaRPr lang="en-US" sz="2200" b="1" dirty="0">
              <a:solidFill>
                <a:srgbClr val="043364"/>
              </a:solidFill>
              <a:latin typeface="Montserrat" panose="00000500000000000000" pitchFamily="50" charset="0"/>
              <a:sym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 dirty="0"/>
          </a:p>
        </p:txBody>
      </p:sp>
      <p:pic>
        <p:nvPicPr>
          <p:cNvPr id="2" name="original-8ccf5789-eba0-45cd-8795-690501e5060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5400000">
            <a:off x="821729" y="112818"/>
            <a:ext cx="2541086" cy="4184545"/>
          </a:xfrm>
          <a:prstGeom prst="rect">
            <a:avLst/>
          </a:prstGeom>
        </p:spPr>
      </p:pic>
      <p:pic>
        <p:nvPicPr>
          <p:cNvPr id="3" name="original-d6090314-315e-4033-bee7-4beaa5b78287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82643" y="934547"/>
            <a:ext cx="4861357" cy="26499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6988" y="3730764"/>
            <a:ext cx="37746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Country wise traffic over time.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Observation : We can see that the following countries have active users on ABC corps' website.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4184545" y="3730764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smtClean="0"/>
              <a:t>Events performed by user on website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Observation : We can see that </a:t>
            </a:r>
            <a:r>
              <a:rPr lang="en-GB" dirty="0" smtClean="0"/>
              <a:t>most of the users are looking for tools, while some where adding to cart and some of them were increasing the quantity of items added in cart.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5796639" y="503660"/>
            <a:ext cx="344545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 smtClean="0">
                <a:solidFill>
                  <a:schemeClr val="bg1">
                    <a:lumMod val="50000"/>
                  </a:schemeClr>
                </a:solidFill>
              </a:rPr>
              <a:t>Note: these are videos, make sure to play them to see the live changing graphs.</a:t>
            </a:r>
            <a:endParaRPr lang="en-IN" sz="105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67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306988" y="145775"/>
            <a:ext cx="6476677" cy="536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200" b="1" dirty="0" smtClean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HR Dataset Analytics 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043364"/>
              </a:solidFill>
              <a:effectLst/>
              <a:uLnTx/>
              <a:uFillTx/>
              <a:latin typeface="Montserrat" panose="00000500000000000000" pitchFamily="50" charset="0"/>
              <a:cs typeface="Arial"/>
              <a:sym typeface="Trebuchet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 dirty="0"/>
          </a:p>
        </p:txBody>
      </p:sp>
      <p:pic>
        <p:nvPicPr>
          <p:cNvPr id="16" name="Picture 15"/>
          <p:cNvPicPr/>
          <p:nvPr/>
        </p:nvPicPr>
        <p:blipFill rotWithShape="1">
          <a:blip r:embed="rId3"/>
          <a:srcRect l="14846" t="12600" r="6126" b="44"/>
          <a:stretch/>
        </p:blipFill>
        <p:spPr>
          <a:xfrm>
            <a:off x="306988" y="682326"/>
            <a:ext cx="4529455" cy="31940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12658" t="19230" r="13767" b="3483"/>
          <a:stretch/>
        </p:blipFill>
        <p:spPr>
          <a:xfrm>
            <a:off x="4536937" y="682326"/>
            <a:ext cx="4216400" cy="31940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6988" y="3876376"/>
            <a:ext cx="422994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Employee Performance</a:t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Observation : </a:t>
            </a:r>
            <a:r>
              <a:rPr lang="en-GB" dirty="0" smtClean="0"/>
              <a:t>The following columns were analysed on the basis of columns given by ABC corps’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4582001" y="3876376"/>
            <a:ext cx="41713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Top 10 Absentees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Observation : </a:t>
            </a:r>
            <a:r>
              <a:rPr lang="en-GB" dirty="0" smtClean="0"/>
              <a:t>The following graph shows the number of employees taking leave monthly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332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3364"/>
                </a:solidFill>
                <a:sym typeface="Trebuchet MS"/>
              </a:rPr>
              <a:t>HR Dataset Analytics </a:t>
            </a:r>
            <a:r>
              <a:rPr lang="en-US" dirty="0">
                <a:solidFill>
                  <a:srgbClr val="043364"/>
                </a:solidFill>
                <a:cs typeface="Arial"/>
                <a:sym typeface="Trebuchet MS"/>
              </a:rPr>
              <a:t/>
            </a:r>
            <a:br>
              <a:rPr lang="en-US" dirty="0">
                <a:solidFill>
                  <a:srgbClr val="043364"/>
                </a:solidFill>
                <a:cs typeface="Arial"/>
                <a:sym typeface="Trebuchet MS"/>
              </a:rPr>
            </a:b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4" t="8240" r="952" b="10900"/>
          <a:stretch/>
        </p:blipFill>
        <p:spPr>
          <a:xfrm>
            <a:off x="4516341" y="1009497"/>
            <a:ext cx="4503301" cy="28710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17" t="7958" r="1014" b="11183"/>
          <a:stretch/>
        </p:blipFill>
        <p:spPr>
          <a:xfrm>
            <a:off x="153494" y="1009498"/>
            <a:ext cx="4301202" cy="287100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3494" y="3880506"/>
            <a:ext cx="430120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Department wise average employee satisfaction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Observation : </a:t>
            </a:r>
            <a:r>
              <a:rPr lang="en-GB" dirty="0" smtClean="0"/>
              <a:t>The employees of  software engineering were found to be most satisfied with their work followed by sales and IT/IS.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4516341" y="3988227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smtClean="0"/>
              <a:t>Recruitment Sources 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Observation : The following </a:t>
            </a:r>
            <a:r>
              <a:rPr lang="en-GB" dirty="0" smtClean="0"/>
              <a:t>data shows that Indeed gave the highest number of candidates followed by LinkedIn.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102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Open Search Dashboard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94" y="584687"/>
            <a:ext cx="4125898" cy="25608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562" y="3362937"/>
            <a:ext cx="439276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Likes over a period of time 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Observation : </a:t>
            </a:r>
            <a:r>
              <a:rPr lang="en-GB" dirty="0" smtClean="0"/>
              <a:t>The following data shows how the user engagement is with the number of  likes on monthly basis. 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5448"/>
          <a:stretch/>
        </p:blipFill>
        <p:spPr>
          <a:xfrm>
            <a:off x="4374490" y="584687"/>
            <a:ext cx="4715608" cy="256084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440326" y="3362937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smtClean="0"/>
              <a:t>Number of likes over the years 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Observation : The following data </a:t>
            </a:r>
            <a:r>
              <a:rPr lang="en-GB" dirty="0" smtClean="0"/>
              <a:t>the sum of likes as percentage distribution over the years.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760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OpenSearch Dashboard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88" y="718475"/>
            <a:ext cx="4031283" cy="19369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6989" y="2751064"/>
            <a:ext cx="39724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Number of likes over the years 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Observation : The following data the sum of likes as percentage distribution over the years.</a:t>
            </a:r>
            <a:endParaRPr lang="en-IN" dirty="0"/>
          </a:p>
        </p:txBody>
      </p:sp>
      <p:pic>
        <p:nvPicPr>
          <p:cNvPr id="6" name="Call with Capstone Project-20230610_105710-Meeting Recording.mp4 and 1 more page - Work - Microsoft_ Edge 2023-06-14 13-34-0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50080" y="718475"/>
            <a:ext cx="4693919" cy="264033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338271" y="3521161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Number of likes over the years </a:t>
            </a:r>
            <a:r>
              <a:rPr lang="en-GB" dirty="0" smtClean="0"/>
              <a:t>live stream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Observation : The following data the sum of likes as percentage distribution over the </a:t>
            </a:r>
            <a:r>
              <a:rPr lang="en-GB" dirty="0" smtClean="0"/>
              <a:t>years</a:t>
            </a:r>
            <a:r>
              <a:rPr lang="en-GB" dirty="0"/>
              <a:t> </a:t>
            </a:r>
            <a:r>
              <a:rPr lang="en-GB" dirty="0" smtClean="0"/>
              <a:t>live .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4450080" y="386576"/>
            <a:ext cx="4151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tx2">
                    <a:lumMod val="75000"/>
                  </a:schemeClr>
                </a:solidFill>
              </a:rPr>
              <a:t>Note : This is live video.</a:t>
            </a:r>
            <a:endParaRPr lang="en-IN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90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159"/>
          <p:cNvSpPr/>
          <p:nvPr/>
        </p:nvSpPr>
        <p:spPr>
          <a:xfrm>
            <a:off x="1466255" y="820640"/>
            <a:ext cx="7503574" cy="130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268944" y="820640"/>
            <a:ext cx="1218769" cy="1300534"/>
          </a:xfrm>
          <a:prstGeom prst="rect">
            <a:avLst/>
          </a:prstGeom>
          <a:solidFill>
            <a:srgbClr val="EF48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" name="Google Shape;451;p43"/>
          <p:cNvSpPr txBox="1"/>
          <p:nvPr/>
        </p:nvSpPr>
        <p:spPr>
          <a:xfrm>
            <a:off x="1777024" y="1253853"/>
            <a:ext cx="1432144" cy="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900" b="0" i="0" u="none" strike="noStrike" cap="none" dirty="0" smtClean="0">
                <a:solidFill>
                  <a:srgbClr val="000000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Problem Statement </a:t>
            </a:r>
            <a:br>
              <a:rPr lang="en-US" sz="900" b="0" i="0" u="none" strike="noStrike" cap="none" dirty="0" smtClean="0">
                <a:solidFill>
                  <a:srgbClr val="000000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900" b="0" i="0" u="none" strike="noStrike" cap="none" dirty="0" smtClean="0">
                <a:solidFill>
                  <a:srgbClr val="000000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Release</a:t>
            </a:r>
            <a:endParaRPr sz="900" b="0" i="0" u="none" strike="noStrike" cap="none" dirty="0">
              <a:solidFill>
                <a:srgbClr val="000000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451;p43"/>
          <p:cNvSpPr txBox="1"/>
          <p:nvPr/>
        </p:nvSpPr>
        <p:spPr>
          <a:xfrm>
            <a:off x="4274713" y="1253853"/>
            <a:ext cx="1566208" cy="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n-US" sz="900" b="0" i="0" u="none" strike="noStrike" cap="none" dirty="0" smtClean="0">
                <a:solidFill>
                  <a:srgbClr val="000000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Pipeline Working </a:t>
            </a:r>
            <a:br>
              <a:rPr lang="en-US" sz="900" b="0" i="0" u="none" strike="noStrike" cap="none" dirty="0" smtClean="0">
                <a:solidFill>
                  <a:srgbClr val="000000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900" b="0" i="0" u="none" strike="noStrike" cap="none" dirty="0" smtClean="0">
                <a:solidFill>
                  <a:srgbClr val="000000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Tested on Static Data</a:t>
            </a:r>
            <a:endParaRPr lang="en-US" sz="900" b="0" i="0" u="none" strike="noStrike" cap="none" dirty="0">
              <a:solidFill>
                <a:srgbClr val="000000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lvl="0">
              <a:buSzPts val="1100"/>
            </a:pPr>
            <a:endParaRPr lang="en-US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451;p43"/>
          <p:cNvSpPr txBox="1"/>
          <p:nvPr/>
        </p:nvSpPr>
        <p:spPr>
          <a:xfrm>
            <a:off x="5700850" y="1253853"/>
            <a:ext cx="1460847" cy="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n-US" sz="900" b="0" i="0" u="none" strike="noStrike" cap="none" dirty="0" smtClean="0">
                <a:solidFill>
                  <a:srgbClr val="000000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Final Pipeline tested on live clickstream data .</a:t>
            </a:r>
            <a:endParaRPr lang="en-US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451;p43"/>
          <p:cNvSpPr txBox="1"/>
          <p:nvPr/>
        </p:nvSpPr>
        <p:spPr>
          <a:xfrm>
            <a:off x="7228154" y="1253853"/>
            <a:ext cx="1551982" cy="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n-US" sz="900" b="0" i="0" u="none" strike="noStrike" cap="none" dirty="0" smtClean="0">
                <a:solidFill>
                  <a:srgbClr val="000000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Final Project Deployment with Live data ingestion and EDA </a:t>
            </a:r>
            <a:endParaRPr lang="en-US" sz="900" b="0" i="0" u="none" strike="noStrike" cap="none" dirty="0">
              <a:solidFill>
                <a:srgbClr val="000000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lvl="0">
              <a:buSzPts val="1100"/>
            </a:pPr>
            <a:endParaRPr lang="en-US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3214" y="1326719"/>
            <a:ext cx="11449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000" b="1" dirty="0">
                <a:solidFill>
                  <a:schemeClr val="bg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Key Pointer 1</a:t>
            </a:r>
          </a:p>
        </p:txBody>
      </p:sp>
      <p:sp>
        <p:nvSpPr>
          <p:cNvPr id="21" name="Isosceles Triangle 20"/>
          <p:cNvSpPr/>
          <p:nvPr/>
        </p:nvSpPr>
        <p:spPr>
          <a:xfrm rot="5400000">
            <a:off x="1317486" y="1339205"/>
            <a:ext cx="359954" cy="203765"/>
          </a:xfrm>
          <a:prstGeom prst="triangle">
            <a:avLst/>
          </a:prstGeom>
          <a:solidFill>
            <a:srgbClr val="EF48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1" name="Rectangle 160"/>
          <p:cNvSpPr/>
          <p:nvPr/>
        </p:nvSpPr>
        <p:spPr>
          <a:xfrm>
            <a:off x="1466255" y="2225216"/>
            <a:ext cx="7503574" cy="1300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On 22</a:t>
            </a:r>
            <a:r>
              <a:rPr lang="en-GB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nd</a:t>
            </a:r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June a meet with Uma was also connected that gave an idea about kind of architecture to move forward with.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268944" y="2225216"/>
            <a:ext cx="1218769" cy="1300534"/>
          </a:xfrm>
          <a:prstGeom prst="rect">
            <a:avLst/>
          </a:prstGeom>
          <a:solidFill>
            <a:srgbClr val="043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Mid Pointer</a:t>
            </a:r>
            <a:endParaRPr lang="en-IN" dirty="0"/>
          </a:p>
        </p:txBody>
      </p:sp>
      <p:sp>
        <p:nvSpPr>
          <p:cNvPr id="165" name="Rectangle 164"/>
          <p:cNvSpPr/>
          <p:nvPr/>
        </p:nvSpPr>
        <p:spPr>
          <a:xfrm>
            <a:off x="1466255" y="3628142"/>
            <a:ext cx="7503574" cy="130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6" name="Rectangle 165"/>
          <p:cNvSpPr/>
          <p:nvPr/>
        </p:nvSpPr>
        <p:spPr>
          <a:xfrm>
            <a:off x="268944" y="3628142"/>
            <a:ext cx="1218769" cy="1300534"/>
          </a:xfrm>
          <a:prstGeom prst="rect">
            <a:avLst/>
          </a:prstGeom>
          <a:solidFill>
            <a:srgbClr val="EF48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7" name="Rectangle 166"/>
          <p:cNvSpPr/>
          <p:nvPr/>
        </p:nvSpPr>
        <p:spPr>
          <a:xfrm>
            <a:off x="323214" y="4125478"/>
            <a:ext cx="11449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Key Pointer 3</a:t>
            </a:r>
          </a:p>
        </p:txBody>
      </p:sp>
      <p:sp>
        <p:nvSpPr>
          <p:cNvPr id="168" name="Isosceles Triangle 167"/>
          <p:cNvSpPr/>
          <p:nvPr/>
        </p:nvSpPr>
        <p:spPr>
          <a:xfrm rot="5400000">
            <a:off x="1317486" y="4146707"/>
            <a:ext cx="359954" cy="203765"/>
          </a:xfrm>
          <a:prstGeom prst="triangle">
            <a:avLst/>
          </a:prstGeom>
          <a:solidFill>
            <a:srgbClr val="EF48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7" name="Google Shape;451;p43"/>
          <p:cNvSpPr txBox="1"/>
          <p:nvPr/>
        </p:nvSpPr>
        <p:spPr>
          <a:xfrm>
            <a:off x="1599346" y="3683863"/>
            <a:ext cx="6979657" cy="122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100"/>
            </a:pPr>
            <a:endParaRPr lang="en-US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marL="171450" lvl="0" indent="-171450">
              <a:buSzPts val="1100"/>
              <a:buFont typeface="Arial" panose="020B0604020202020204" pitchFamily="34" charset="0"/>
              <a:buChar char="•"/>
            </a:pPr>
            <a:r>
              <a:rPr lang="en-US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Timelines were strictly followed with regular team meets and constant feedbacks to meet  estimated cost and </a:t>
            </a:r>
            <a:r>
              <a:rPr lang="en-US" sz="900" dirty="0" err="1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deployement</a:t>
            </a:r>
            <a:r>
              <a:rPr lang="en-US" sz="900" dirty="0" smtClean="0"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.</a:t>
            </a:r>
            <a:endParaRPr lang="en-US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lvl="0">
              <a:buSzPts val="1100"/>
            </a:pPr>
            <a:endParaRPr lang="en-US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57" name="Pentagon 56"/>
          <p:cNvSpPr/>
          <p:nvPr/>
        </p:nvSpPr>
        <p:spPr>
          <a:xfrm>
            <a:off x="1835456" y="800695"/>
            <a:ext cx="1260540" cy="343088"/>
          </a:xfrm>
          <a:prstGeom prst="homePlate">
            <a:avLst/>
          </a:prstGeom>
          <a:solidFill>
            <a:srgbClr val="EE4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Chevron 57"/>
          <p:cNvSpPr/>
          <p:nvPr/>
        </p:nvSpPr>
        <p:spPr>
          <a:xfrm>
            <a:off x="3033984" y="809892"/>
            <a:ext cx="1370161" cy="333891"/>
          </a:xfrm>
          <a:prstGeom prst="chevron">
            <a:avLst/>
          </a:prstGeom>
          <a:solidFill>
            <a:srgbClr val="D45F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9" name="Chevron 58"/>
          <p:cNvSpPr/>
          <p:nvPr/>
        </p:nvSpPr>
        <p:spPr>
          <a:xfrm>
            <a:off x="4340790" y="809892"/>
            <a:ext cx="1434054" cy="333891"/>
          </a:xfrm>
          <a:prstGeom prst="chevron">
            <a:avLst/>
          </a:prstGeom>
          <a:solidFill>
            <a:srgbClr val="873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0" name="Chevron 59"/>
          <p:cNvSpPr/>
          <p:nvPr/>
        </p:nvSpPr>
        <p:spPr>
          <a:xfrm>
            <a:off x="5701164" y="809892"/>
            <a:ext cx="1634348" cy="333891"/>
          </a:xfrm>
          <a:prstGeom prst="chevron">
            <a:avLst/>
          </a:prstGeom>
          <a:solidFill>
            <a:srgbClr val="FA7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1" name="Chevron 60"/>
          <p:cNvSpPr/>
          <p:nvPr/>
        </p:nvSpPr>
        <p:spPr>
          <a:xfrm>
            <a:off x="7261894" y="809892"/>
            <a:ext cx="1634348" cy="333891"/>
          </a:xfrm>
          <a:prstGeom prst="chevron">
            <a:avLst/>
          </a:prstGeom>
          <a:solidFill>
            <a:srgbClr val="BA2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306988" y="145775"/>
            <a:ext cx="8495926" cy="536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2"/>
            <a:r>
              <a:rPr lang="en-US" sz="2200" b="1" dirty="0" smtClean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Main </a:t>
            </a:r>
            <a:r>
              <a:rPr lang="en-US" sz="2200" b="1" dirty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Idea with Timeline and Key Pointers 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2138376" y="872233"/>
            <a:ext cx="56457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b="1" dirty="0" smtClean="0">
                <a:solidFill>
                  <a:schemeClr val="bg1"/>
                </a:solidFill>
                <a:latin typeface="Montserrat" panose="00000500000000000000" pitchFamily="50" charset="0"/>
                <a:sym typeface="Calibri"/>
              </a:rPr>
              <a:t>20 May</a:t>
            </a:r>
            <a:endParaRPr lang="en-IN" sz="8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3464216" y="872233"/>
            <a:ext cx="5565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b="1" dirty="0" smtClean="0">
                <a:solidFill>
                  <a:schemeClr val="bg1"/>
                </a:solidFill>
                <a:latin typeface="Montserrat" panose="00000500000000000000" pitchFamily="50" charset="0"/>
                <a:sym typeface="Calibri"/>
              </a:rPr>
              <a:t>23 May</a:t>
            </a:r>
            <a:endParaRPr lang="en-IN" sz="800" b="1" dirty="0">
              <a:solidFill>
                <a:schemeClr val="bg1"/>
              </a:solidFill>
              <a:latin typeface="Montserrat" panose="00000500000000000000" pitchFamily="50" charset="0"/>
              <a:sym typeface="Calibri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4737056" y="872233"/>
            <a:ext cx="56137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b="1" dirty="0" smtClean="0">
                <a:solidFill>
                  <a:schemeClr val="bg1"/>
                </a:solidFill>
                <a:latin typeface="Montserrat" panose="00000500000000000000" pitchFamily="50" charset="0"/>
                <a:sym typeface="Calibri"/>
              </a:rPr>
              <a:t>29 May</a:t>
            </a:r>
            <a:endParaRPr lang="en-IN" sz="800" b="1" dirty="0">
              <a:solidFill>
                <a:schemeClr val="bg1"/>
              </a:solidFill>
              <a:latin typeface="Montserrat" panose="00000500000000000000" pitchFamily="50" charset="0"/>
              <a:sym typeface="Calibri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6199599" y="872233"/>
            <a:ext cx="54213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b="1" dirty="0" smtClean="0">
                <a:solidFill>
                  <a:schemeClr val="bg1"/>
                </a:solidFill>
                <a:latin typeface="Montserrat" panose="00000500000000000000" pitchFamily="50" charset="0"/>
                <a:sym typeface="Calibri"/>
              </a:rPr>
              <a:t>8 June</a:t>
            </a:r>
            <a:endParaRPr lang="en-IN" sz="800" b="1" dirty="0">
              <a:solidFill>
                <a:schemeClr val="bg1"/>
              </a:solidFill>
              <a:latin typeface="Montserrat" panose="00000500000000000000" pitchFamily="50" charset="0"/>
              <a:sym typeface="Calibri"/>
            </a:endParaRPr>
          </a:p>
        </p:txBody>
      </p:sp>
      <p:sp>
        <p:nvSpPr>
          <p:cNvPr id="153" name="Google Shape;504;p44"/>
          <p:cNvSpPr/>
          <p:nvPr/>
        </p:nvSpPr>
        <p:spPr>
          <a:xfrm>
            <a:off x="7687045" y="854228"/>
            <a:ext cx="634200" cy="234600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 smtClean="0">
                <a:solidFill>
                  <a:schemeClr val="bg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11 June</a:t>
            </a:r>
            <a:endParaRPr sz="11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42" name="Google Shape;451;p43"/>
          <p:cNvSpPr txBox="1"/>
          <p:nvPr/>
        </p:nvSpPr>
        <p:spPr>
          <a:xfrm>
            <a:off x="3033984" y="1235244"/>
            <a:ext cx="1174272" cy="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n-US" sz="900" b="0" i="0" u="none" strike="noStrike" cap="none" dirty="0" smtClean="0">
                <a:solidFill>
                  <a:srgbClr val="000000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First Group Meet</a:t>
            </a:r>
            <a:br>
              <a:rPr lang="en-US" sz="900" b="0" i="0" u="none" strike="noStrike" cap="none" dirty="0" smtClean="0">
                <a:solidFill>
                  <a:srgbClr val="000000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</a:br>
            <a:r>
              <a:rPr lang="en-US" sz="900" b="0" i="0" u="none" strike="noStrike" cap="none" dirty="0" smtClean="0">
                <a:solidFill>
                  <a:srgbClr val="000000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Possible Architecture </a:t>
            </a:r>
            <a:endParaRPr lang="en-US" sz="900" b="0" i="0" u="none" strike="noStrike" cap="none" dirty="0">
              <a:solidFill>
                <a:srgbClr val="000000"/>
              </a:solidFill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  <a:p>
            <a:pPr lvl="0">
              <a:buSzPts val="1100"/>
            </a:pPr>
            <a:endParaRPr lang="en-US" sz="900" dirty="0"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1339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797;p53"/>
          <p:cNvSpPr txBox="1">
            <a:spLocks/>
          </p:cNvSpPr>
          <p:nvPr/>
        </p:nvSpPr>
        <p:spPr>
          <a:xfrm>
            <a:off x="1764926" y="2218327"/>
            <a:ext cx="58191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Trebuchet MS"/>
              <a:buNone/>
              <a:defRPr sz="2400" b="1" i="0" u="none" strike="noStrike" cap="non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>
              <a:lnSpc>
                <a:spcPct val="90000"/>
              </a:lnSpc>
              <a:buClr>
                <a:srgbClr val="F04715"/>
              </a:buClr>
              <a:buSzPct val="83333"/>
            </a:pPr>
            <a:r>
              <a:rPr lang="en-IN" sz="2200" dirty="0">
                <a:solidFill>
                  <a:srgbClr val="043364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Thank You</a:t>
            </a:r>
          </a:p>
        </p:txBody>
      </p:sp>
      <p:sp>
        <p:nvSpPr>
          <p:cNvPr id="30" name="Google Shape;798;p53"/>
          <p:cNvSpPr txBox="1">
            <a:spLocks/>
          </p:cNvSpPr>
          <p:nvPr/>
        </p:nvSpPr>
        <p:spPr>
          <a:xfrm>
            <a:off x="1764926" y="2625901"/>
            <a:ext cx="1548915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SzPts val="1100"/>
            </a:pPr>
            <a:r>
              <a:rPr lang="en-IN" sz="1050" dirty="0">
                <a:solidFill>
                  <a:schemeClr val="tx1"/>
                </a:solidFill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www.incedoinc.com</a:t>
            </a:r>
          </a:p>
          <a:p>
            <a:pPr>
              <a:lnSpc>
                <a:spcPct val="90000"/>
              </a:lnSpc>
              <a:buSzPts val="1100"/>
            </a:pPr>
            <a:endParaRPr lang="en-IN" sz="1050" dirty="0">
              <a:solidFill>
                <a:schemeClr val="tx1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70629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157;p25"/>
          <p:cNvSpPr/>
          <p:nvPr/>
        </p:nvSpPr>
        <p:spPr>
          <a:xfrm>
            <a:off x="301050" y="943661"/>
            <a:ext cx="7321138" cy="3218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5725" tIns="45700" rIns="91425" bIns="45700" anchor="t" anchorCtr="0">
            <a:no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dirty="0">
                <a:solidFill>
                  <a:schemeClr val="tx1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  <a:t>All the Corp’s data were on </a:t>
            </a:r>
            <a:r>
              <a:rPr lang="en-GB" dirty="0" err="1">
                <a:solidFill>
                  <a:schemeClr val="tx1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  <a:t>prem</a:t>
            </a:r>
            <a:r>
              <a:rPr lang="en-GB" dirty="0">
                <a:solidFill>
                  <a:schemeClr val="tx1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  <a:t> and was not accessible globally.</a:t>
            </a:r>
            <a:br>
              <a:rPr lang="en-GB" dirty="0">
                <a:solidFill>
                  <a:schemeClr val="tx1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</a:br>
            <a:r>
              <a:rPr lang="en-GB" dirty="0">
                <a:solidFill>
                  <a:schemeClr val="tx1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  <a:t>We are entrusted with the job of shifting all the on </a:t>
            </a:r>
            <a:r>
              <a:rPr lang="en-GB" dirty="0" err="1">
                <a:solidFill>
                  <a:schemeClr val="tx1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  <a:t>prem</a:t>
            </a:r>
            <a:r>
              <a:rPr lang="en-GB" dirty="0">
                <a:solidFill>
                  <a:schemeClr val="tx1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  <a:t> data on cloud.</a:t>
            </a:r>
            <a:br>
              <a:rPr lang="en-GB" dirty="0">
                <a:solidFill>
                  <a:schemeClr val="tx1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</a:br>
            <a:r>
              <a:rPr lang="en-GB" dirty="0">
                <a:solidFill>
                  <a:schemeClr val="tx1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  <a:t>Also , we are expected to deliver  a system so that the corporation’s data can be used by corporation for further analysis and get more targeted customers . </a:t>
            </a:r>
            <a:br>
              <a:rPr lang="en-GB" dirty="0">
                <a:solidFill>
                  <a:schemeClr val="tx1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</a:br>
            <a:r>
              <a:rPr lang="en-GB" dirty="0">
                <a:solidFill>
                  <a:schemeClr val="tx1"/>
                </a:solidFill>
                <a:latin typeface="Montserrat" panose="00000500000000000000" pitchFamily="50" charset="0"/>
                <a:ea typeface="Trebuchet MS"/>
                <a:cs typeface="Trebuchet MS"/>
                <a:sym typeface="Trebuchet MS"/>
              </a:rPr>
              <a:t>Furthermore , HR dataset, Clickstream and Social Media Data would be analysed to enhance the business operation , strategize the marketing needs and give an overview of employee performance.</a:t>
            </a:r>
            <a:endParaRPr lang="en-GB" dirty="0">
              <a:solidFill>
                <a:schemeClr val="tx1"/>
              </a:solidFill>
              <a:latin typeface="Montserrat" panose="00000500000000000000" pitchFamily="50" charset="0"/>
            </a:endParaRPr>
          </a:p>
          <a:p>
            <a:pPr lvl="0">
              <a:lnSpc>
                <a:spcPct val="200000"/>
              </a:lnSpc>
              <a:defRPr/>
            </a:pPr>
            <a:endParaRPr kumimoji="0" b="0" i="0" u="none" strike="noStrike" kern="0" cap="none" spc="0" normalizeH="0" baseline="0" noProof="0" dirty="0">
              <a:ln>
                <a:noFill/>
              </a:ln>
              <a:solidFill>
                <a:srgbClr val="EF4815"/>
              </a:solidFill>
              <a:effectLst/>
              <a:uLnTx/>
              <a:uFillTx/>
              <a:latin typeface="Montserrat" panose="00000500000000000000" pitchFamily="50" charset="0"/>
              <a:sym typeface="Arial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306988" y="145775"/>
            <a:ext cx="7315200" cy="797886"/>
          </a:xfrm>
        </p:spPr>
        <p:txBody>
          <a:bodyPr/>
          <a:lstStyle/>
          <a:p>
            <a:r>
              <a:rPr lang="en-GB" dirty="0" smtClean="0"/>
              <a:t>Business Understanding </a:t>
            </a:r>
            <a:br>
              <a:rPr lang="en-GB" dirty="0" smtClean="0"/>
            </a:br>
            <a:r>
              <a:rPr lang="en-GB" sz="2000" dirty="0" smtClean="0"/>
              <a:t>(ABC Corp. Platform Modernisation)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6988" y="145775"/>
            <a:ext cx="7315200" cy="534540"/>
          </a:xfrm>
        </p:spPr>
        <p:txBody>
          <a:bodyPr/>
          <a:lstStyle/>
          <a:p>
            <a:r>
              <a:rPr lang="en-GB" dirty="0" smtClean="0"/>
              <a:t>High Level Solution with services explained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306988" y="680315"/>
            <a:ext cx="883701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GB" dirty="0" smtClean="0">
                <a:solidFill>
                  <a:schemeClr val="tx1"/>
                </a:solidFill>
                <a:latin typeface="Montserrat" panose="00000500000000000000" pitchFamily="50" charset="0"/>
              </a:rPr>
              <a:t>Following services were used to deliver the desired project for ABC </a:t>
            </a:r>
            <a:r>
              <a:rPr lang="en-GB" dirty="0" err="1" smtClean="0">
                <a:solidFill>
                  <a:schemeClr val="tx1"/>
                </a:solidFill>
                <a:latin typeface="Montserrat" panose="00000500000000000000" pitchFamily="50" charset="0"/>
              </a:rPr>
              <a:t>corp</a:t>
            </a:r>
            <a:r>
              <a:rPr lang="en-GB" dirty="0" smtClean="0">
                <a:solidFill>
                  <a:schemeClr val="tx1"/>
                </a:solidFill>
                <a:latin typeface="Montserrat" panose="00000500000000000000" pitchFamily="50" charset="0"/>
              </a:rPr>
              <a:t>:</a:t>
            </a:r>
            <a:br>
              <a:rPr lang="en-GB" dirty="0" smtClean="0">
                <a:solidFill>
                  <a:schemeClr val="tx1"/>
                </a:solidFill>
                <a:latin typeface="Montserrat" panose="00000500000000000000" pitchFamily="50" charset="0"/>
              </a:rPr>
            </a:br>
            <a:r>
              <a:rPr lang="en-GB" dirty="0" smtClean="0">
                <a:solidFill>
                  <a:schemeClr val="tx1"/>
                </a:solidFill>
                <a:latin typeface="Montserrat" panose="00000500000000000000" pitchFamily="50" charset="0"/>
              </a:rPr>
              <a:t/>
            </a:r>
            <a:br>
              <a:rPr lang="en-GB" dirty="0" smtClean="0">
                <a:solidFill>
                  <a:schemeClr val="tx1"/>
                </a:solidFill>
                <a:latin typeface="Montserrat" panose="00000500000000000000" pitchFamily="50" charset="0"/>
              </a:rPr>
            </a:br>
            <a:r>
              <a:rPr lang="en-GB" b="1" dirty="0" smtClean="0">
                <a:solidFill>
                  <a:schemeClr val="tx1"/>
                </a:solidFill>
                <a:latin typeface="Montserrat" panose="00000500000000000000" pitchFamily="50" charset="0"/>
              </a:rPr>
              <a:t>S3</a:t>
            </a:r>
            <a:r>
              <a:rPr lang="en-GB" b="1" dirty="0">
                <a:solidFill>
                  <a:schemeClr val="tx1"/>
                </a:solidFill>
                <a:latin typeface="Montserrat" panose="00000500000000000000" pitchFamily="50" charset="0"/>
              </a:rPr>
              <a:t>:</a:t>
            </a:r>
            <a:r>
              <a:rPr lang="en-GB" dirty="0">
                <a:solidFill>
                  <a:schemeClr val="tx1"/>
                </a:solidFill>
                <a:latin typeface="Montserrat" panose="00000500000000000000" pitchFamily="50" charset="0"/>
              </a:rPr>
              <a:t> </a:t>
            </a:r>
            <a:r>
              <a:rPr lang="en-GB" dirty="0" smtClean="0">
                <a:solidFill>
                  <a:schemeClr val="tx1"/>
                </a:solidFill>
                <a:latin typeface="Montserrat" panose="00000500000000000000" pitchFamily="50" charset="0"/>
              </a:rPr>
              <a:t> is </a:t>
            </a:r>
            <a:r>
              <a:rPr lang="en-GB" dirty="0">
                <a:solidFill>
                  <a:schemeClr val="tx1"/>
                </a:solidFill>
                <a:latin typeface="Montserrat" panose="00000500000000000000" pitchFamily="50" charset="0"/>
              </a:rPr>
              <a:t>used to store and retrieve data in the cloud, providing scalable object storage for the on-premises data and other relevant datasets</a:t>
            </a:r>
            <a:r>
              <a:rPr lang="en-GB" dirty="0" smtClean="0">
                <a:solidFill>
                  <a:schemeClr val="tx1"/>
                </a:solidFill>
                <a:latin typeface="Montserrat" panose="00000500000000000000" pitchFamily="50" charset="0"/>
              </a:rPr>
              <a:t>.</a:t>
            </a:r>
          </a:p>
          <a:p>
            <a:pPr lvl="0">
              <a:defRPr/>
            </a:pPr>
            <a:endParaRPr lang="en-GB" dirty="0" smtClean="0">
              <a:solidFill>
                <a:schemeClr val="tx1"/>
              </a:solidFill>
              <a:latin typeface="Montserrat" panose="00000500000000000000" pitchFamily="50" charset="0"/>
            </a:endParaRPr>
          </a:p>
          <a:p>
            <a:pPr lvl="0">
              <a:defRPr/>
            </a:pPr>
            <a:r>
              <a:rPr lang="en-GB" b="1" dirty="0">
                <a:solidFill>
                  <a:schemeClr val="tx1"/>
                </a:solidFill>
                <a:latin typeface="Montserrat" panose="00000500000000000000" pitchFamily="50" charset="0"/>
              </a:rPr>
              <a:t>Kinesis</a:t>
            </a:r>
            <a:r>
              <a:rPr lang="en-GB" b="1" dirty="0" smtClean="0">
                <a:solidFill>
                  <a:schemeClr val="tx1"/>
                </a:solidFill>
                <a:latin typeface="Montserrat" panose="00000500000000000000" pitchFamily="50" charset="0"/>
              </a:rPr>
              <a:t>:</a:t>
            </a:r>
            <a:r>
              <a:rPr lang="en-GB" dirty="0" smtClean="0">
                <a:solidFill>
                  <a:schemeClr val="tx1"/>
                </a:solidFill>
                <a:latin typeface="Montserrat" panose="00000500000000000000" pitchFamily="50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Montserrat" panose="00000500000000000000" pitchFamily="50" charset="0"/>
              </a:rPr>
              <a:t>enables real-time streaming and processing of data from various sources, such as clickstream and social media data, for analysis and business operation enhancements</a:t>
            </a:r>
            <a:r>
              <a:rPr lang="en-GB" dirty="0" smtClean="0">
                <a:solidFill>
                  <a:schemeClr val="tx1"/>
                </a:solidFill>
                <a:latin typeface="Montserrat" panose="00000500000000000000" pitchFamily="50" charset="0"/>
              </a:rPr>
              <a:t>.</a:t>
            </a:r>
          </a:p>
          <a:p>
            <a:pPr lvl="0">
              <a:defRPr/>
            </a:pPr>
            <a:r>
              <a:rPr lang="en-GB" dirty="0" smtClean="0">
                <a:solidFill>
                  <a:schemeClr val="tx1"/>
                </a:solidFill>
                <a:latin typeface="Montserrat" panose="00000500000000000000" pitchFamily="50" charset="0"/>
              </a:rPr>
              <a:t/>
            </a:r>
            <a:br>
              <a:rPr lang="en-GB" dirty="0" smtClean="0">
                <a:solidFill>
                  <a:schemeClr val="tx1"/>
                </a:solidFill>
                <a:latin typeface="Montserrat" panose="00000500000000000000" pitchFamily="50" charset="0"/>
              </a:rPr>
            </a:br>
            <a:r>
              <a:rPr lang="en-GB" b="1" dirty="0" err="1" smtClean="0">
                <a:solidFill>
                  <a:schemeClr val="tx1"/>
                </a:solidFill>
                <a:latin typeface="Montserrat" panose="00000500000000000000" pitchFamily="50" charset="0"/>
              </a:rPr>
              <a:t>SageMaker</a:t>
            </a:r>
            <a:r>
              <a:rPr lang="en-GB" b="1" dirty="0">
                <a:solidFill>
                  <a:schemeClr val="tx1"/>
                </a:solidFill>
                <a:latin typeface="Montserrat" panose="00000500000000000000" pitchFamily="50" charset="0"/>
              </a:rPr>
              <a:t>: </a:t>
            </a:r>
            <a:r>
              <a:rPr lang="en-GB" dirty="0" smtClean="0">
                <a:solidFill>
                  <a:schemeClr val="tx1"/>
                </a:solidFill>
                <a:latin typeface="Montserrat" panose="00000500000000000000" pitchFamily="50" charset="0"/>
              </a:rPr>
              <a:t>is </a:t>
            </a:r>
            <a:r>
              <a:rPr lang="en-GB" dirty="0">
                <a:solidFill>
                  <a:schemeClr val="tx1"/>
                </a:solidFill>
                <a:latin typeface="Montserrat" panose="00000500000000000000" pitchFamily="50" charset="0"/>
              </a:rPr>
              <a:t>utilized for building, training, and deploying machine learning models, allowing the corporation to leverage AI capabilities for data analysis and targeted customer insights</a:t>
            </a:r>
            <a:r>
              <a:rPr lang="en-GB" dirty="0" smtClean="0">
                <a:solidFill>
                  <a:schemeClr val="tx1"/>
                </a:solidFill>
                <a:latin typeface="Montserrat" panose="00000500000000000000" pitchFamily="50" charset="0"/>
              </a:rPr>
              <a:t>.</a:t>
            </a:r>
          </a:p>
          <a:p>
            <a:pPr lvl="0">
              <a:defRPr/>
            </a:pPr>
            <a:endParaRPr lang="en-GB" dirty="0" smtClean="0">
              <a:solidFill>
                <a:schemeClr val="tx1"/>
              </a:solidFill>
              <a:latin typeface="Montserrat" panose="00000500000000000000" pitchFamily="50" charset="0"/>
            </a:endParaRPr>
          </a:p>
          <a:p>
            <a:pPr lvl="0">
              <a:defRPr/>
            </a:pPr>
            <a:r>
              <a:rPr lang="en-GB" b="1" dirty="0">
                <a:solidFill>
                  <a:schemeClr val="tx1"/>
                </a:solidFill>
                <a:latin typeface="Montserrat" panose="00000500000000000000" pitchFamily="50" charset="0"/>
              </a:rPr>
              <a:t>Lambda: </a:t>
            </a:r>
            <a:r>
              <a:rPr lang="en-GB" dirty="0" smtClean="0">
                <a:solidFill>
                  <a:schemeClr val="tx1"/>
                </a:solidFill>
                <a:latin typeface="Montserrat" panose="00000500000000000000" pitchFamily="50" charset="0"/>
              </a:rPr>
              <a:t>provides </a:t>
            </a:r>
            <a:r>
              <a:rPr lang="en-GB" dirty="0" err="1">
                <a:solidFill>
                  <a:schemeClr val="tx1"/>
                </a:solidFill>
                <a:latin typeface="Montserrat" panose="00000500000000000000" pitchFamily="50" charset="0"/>
              </a:rPr>
              <a:t>serverless</a:t>
            </a:r>
            <a:r>
              <a:rPr lang="en-GB" dirty="0">
                <a:solidFill>
                  <a:schemeClr val="tx1"/>
                </a:solidFill>
                <a:latin typeface="Montserrat" panose="00000500000000000000" pitchFamily="50" charset="0"/>
              </a:rPr>
              <a:t> computing capabilities, allowing the corporation to run code without provisioning or managing servers, which can be used for various tasks like data processing or triggering actions based on events</a:t>
            </a:r>
            <a:r>
              <a:rPr lang="en-GB" dirty="0" smtClean="0">
                <a:solidFill>
                  <a:schemeClr val="tx1"/>
                </a:solidFill>
                <a:latin typeface="Montserrat" panose="00000500000000000000" pitchFamily="50" charset="0"/>
              </a:rPr>
              <a:t>.</a:t>
            </a:r>
            <a:br>
              <a:rPr lang="en-GB" dirty="0" smtClean="0">
                <a:solidFill>
                  <a:schemeClr val="tx1"/>
                </a:solidFill>
                <a:latin typeface="Montserrat" panose="00000500000000000000" pitchFamily="50" charset="0"/>
              </a:rPr>
            </a:br>
            <a:r>
              <a:rPr lang="en-GB" dirty="0" smtClean="0">
                <a:solidFill>
                  <a:schemeClr val="tx1"/>
                </a:solidFill>
                <a:latin typeface="Montserrat" panose="00000500000000000000" pitchFamily="50" charset="0"/>
              </a:rPr>
              <a:t/>
            </a:r>
            <a:br>
              <a:rPr lang="en-GB" dirty="0" smtClean="0">
                <a:solidFill>
                  <a:schemeClr val="tx1"/>
                </a:solidFill>
                <a:latin typeface="Montserrat" panose="00000500000000000000" pitchFamily="50" charset="0"/>
              </a:rPr>
            </a:br>
            <a:r>
              <a:rPr lang="en-GB" b="1" dirty="0" smtClean="0">
                <a:solidFill>
                  <a:schemeClr val="tx1"/>
                </a:solidFill>
                <a:latin typeface="Montserrat" panose="00000500000000000000" pitchFamily="50" charset="0"/>
              </a:rPr>
              <a:t>Athena: </a:t>
            </a:r>
            <a:r>
              <a:rPr lang="en-GB" dirty="0" smtClean="0">
                <a:solidFill>
                  <a:schemeClr val="tx1"/>
                </a:solidFill>
                <a:latin typeface="Montserrat" panose="00000500000000000000" pitchFamily="50" charset="0"/>
              </a:rPr>
              <a:t>is </a:t>
            </a:r>
            <a:r>
              <a:rPr lang="en-GB" dirty="0">
                <a:solidFill>
                  <a:schemeClr val="tx1"/>
                </a:solidFill>
                <a:latin typeface="Montserrat" panose="00000500000000000000" pitchFamily="50" charset="0"/>
              </a:rPr>
              <a:t>a </a:t>
            </a:r>
            <a:r>
              <a:rPr lang="en-GB" dirty="0" err="1">
                <a:solidFill>
                  <a:schemeClr val="tx1"/>
                </a:solidFill>
                <a:latin typeface="Montserrat" panose="00000500000000000000" pitchFamily="50" charset="0"/>
              </a:rPr>
              <a:t>serverless</a:t>
            </a:r>
            <a:r>
              <a:rPr lang="en-GB" dirty="0">
                <a:solidFill>
                  <a:schemeClr val="tx1"/>
                </a:solidFill>
                <a:latin typeface="Montserrat" panose="00000500000000000000" pitchFamily="50" charset="0"/>
              </a:rPr>
              <a:t> query service that enables querying data stored in S3 using standard SQL, facilitating ad-hoc analysis of the stored data for business needs</a:t>
            </a:r>
            <a:r>
              <a:rPr lang="en-GB" dirty="0" smtClean="0">
                <a:solidFill>
                  <a:schemeClr val="tx1"/>
                </a:solidFill>
                <a:latin typeface="Montserrat" panose="00000500000000000000" pitchFamily="50" charset="0"/>
              </a:rPr>
              <a:t>.</a:t>
            </a:r>
            <a:br>
              <a:rPr lang="en-GB" dirty="0" smtClean="0">
                <a:solidFill>
                  <a:schemeClr val="tx1"/>
                </a:solidFill>
                <a:latin typeface="Montserrat" panose="00000500000000000000" pitchFamily="50" charset="0"/>
              </a:rPr>
            </a:br>
            <a:r>
              <a:rPr lang="en-GB" dirty="0" smtClean="0">
                <a:solidFill>
                  <a:schemeClr val="tx1"/>
                </a:solidFill>
                <a:latin typeface="Montserrat" panose="00000500000000000000" pitchFamily="50" charset="0"/>
              </a:rPr>
              <a:t/>
            </a:r>
            <a:br>
              <a:rPr lang="en-GB" dirty="0" smtClean="0">
                <a:solidFill>
                  <a:schemeClr val="tx1"/>
                </a:solidFill>
                <a:latin typeface="Montserrat" panose="00000500000000000000" pitchFamily="50" charset="0"/>
              </a:rPr>
            </a:br>
            <a:r>
              <a:rPr lang="en-GB" dirty="0" smtClean="0">
                <a:solidFill>
                  <a:schemeClr val="tx1"/>
                </a:solidFill>
                <a:latin typeface="Montserrat" panose="00000500000000000000" pitchFamily="50" charset="0"/>
              </a:rPr>
              <a:t>								continued..</a:t>
            </a:r>
            <a:br>
              <a:rPr lang="en-GB" dirty="0" smtClean="0">
                <a:solidFill>
                  <a:schemeClr val="tx1"/>
                </a:solidFill>
                <a:latin typeface="Montserrat" panose="00000500000000000000" pitchFamily="50" charset="0"/>
              </a:rPr>
            </a:br>
            <a:r>
              <a:rPr lang="en-GB" dirty="0">
                <a:solidFill>
                  <a:schemeClr val="tx1"/>
                </a:solidFill>
                <a:latin typeface="Montserrat" panose="00000500000000000000" pitchFamily="50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79007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 Level Solution with services </a:t>
            </a:r>
            <a:r>
              <a:rPr lang="en-GB" dirty="0" smtClean="0"/>
              <a:t>explained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87782" y="899261"/>
            <a:ext cx="8844077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tx1"/>
                </a:solidFill>
                <a:latin typeface="Montserrat" panose="00000500000000000000" pitchFamily="50" charset="0"/>
              </a:rPr>
              <a:t>OpenSearch Dashboard:</a:t>
            </a:r>
            <a:r>
              <a:rPr lang="en-GB" dirty="0" smtClean="0">
                <a:solidFill>
                  <a:schemeClr val="tx1"/>
                </a:solidFill>
                <a:latin typeface="Montserrat" panose="00000500000000000000" pitchFamily="50" charset="0"/>
              </a:rPr>
              <a:t> is </a:t>
            </a:r>
            <a:r>
              <a:rPr lang="en-GB" dirty="0">
                <a:solidFill>
                  <a:schemeClr val="tx1"/>
                </a:solidFill>
                <a:latin typeface="Montserrat" panose="00000500000000000000" pitchFamily="50" charset="0"/>
              </a:rPr>
              <a:t>a visualization tool that allows the corporation to create interactive dashboards and visualize the analysed data for business intelligence and monitoring purposes.</a:t>
            </a:r>
            <a:br>
              <a:rPr lang="en-GB" dirty="0">
                <a:solidFill>
                  <a:schemeClr val="tx1"/>
                </a:solidFill>
                <a:latin typeface="Montserrat" panose="00000500000000000000" pitchFamily="50" charset="0"/>
              </a:rPr>
            </a:br>
            <a:r>
              <a:rPr lang="en-GB" dirty="0">
                <a:solidFill>
                  <a:schemeClr val="tx1"/>
                </a:solidFill>
                <a:latin typeface="Montserrat" panose="00000500000000000000" pitchFamily="50" charset="0"/>
              </a:rPr>
              <a:t/>
            </a:r>
            <a:br>
              <a:rPr lang="en-GB" dirty="0">
                <a:solidFill>
                  <a:schemeClr val="tx1"/>
                </a:solidFill>
                <a:latin typeface="Montserrat" panose="00000500000000000000" pitchFamily="50" charset="0"/>
              </a:rPr>
            </a:br>
            <a:r>
              <a:rPr lang="en-GB" b="1" dirty="0" smtClean="0">
                <a:solidFill>
                  <a:schemeClr val="tx1"/>
                </a:solidFill>
                <a:latin typeface="Montserrat" panose="00000500000000000000" pitchFamily="50" charset="0"/>
              </a:rPr>
              <a:t>Glue: </a:t>
            </a:r>
            <a:r>
              <a:rPr lang="en-GB" dirty="0">
                <a:solidFill>
                  <a:schemeClr val="tx1"/>
                </a:solidFill>
                <a:latin typeface="Montserrat" panose="00000500000000000000" pitchFamily="50" charset="0"/>
              </a:rPr>
              <a:t>Glue is an extract, transform, load (ETL) service that automates the process of preparing and transforming data for analysis, enabling efficient data integration and consolidation from different sources</a:t>
            </a:r>
            <a:r>
              <a:rPr lang="en-GB" dirty="0" smtClean="0">
                <a:solidFill>
                  <a:schemeClr val="tx1"/>
                </a:solidFill>
                <a:latin typeface="Montserrat" panose="00000500000000000000" pitchFamily="50" charset="0"/>
              </a:rPr>
              <a:t>.</a:t>
            </a:r>
          </a:p>
          <a:p>
            <a:r>
              <a:rPr lang="en-GB" dirty="0">
                <a:solidFill>
                  <a:schemeClr val="tx1"/>
                </a:solidFill>
                <a:latin typeface="Montserrat" panose="00000500000000000000" pitchFamily="50" charset="0"/>
              </a:rPr>
              <a:t/>
            </a:r>
            <a:br>
              <a:rPr lang="en-GB" dirty="0">
                <a:solidFill>
                  <a:schemeClr val="tx1"/>
                </a:solidFill>
                <a:latin typeface="Montserrat" panose="00000500000000000000" pitchFamily="50" charset="0"/>
              </a:rPr>
            </a:br>
            <a:r>
              <a:rPr lang="en-GB" b="1" dirty="0" smtClean="0">
                <a:solidFill>
                  <a:schemeClr val="tx1"/>
                </a:solidFill>
                <a:latin typeface="Montserrat" panose="00000500000000000000" pitchFamily="50" charset="0"/>
              </a:rPr>
              <a:t>IAM: </a:t>
            </a:r>
            <a:r>
              <a:rPr lang="en-GB" dirty="0">
                <a:solidFill>
                  <a:schemeClr val="tx1"/>
                </a:solidFill>
                <a:latin typeface="Montserrat" panose="00000500000000000000" pitchFamily="50" charset="0"/>
              </a:rPr>
              <a:t>is used to manage user access and permissions to AWS resources, ensuring secure access to the corporation's cloud-based data and services</a:t>
            </a:r>
            <a:r>
              <a:rPr lang="en-GB" dirty="0" smtClean="0">
                <a:solidFill>
                  <a:schemeClr val="tx1"/>
                </a:solidFill>
                <a:latin typeface="Montserrat" panose="00000500000000000000" pitchFamily="50" charset="0"/>
              </a:rPr>
              <a:t>.</a:t>
            </a:r>
          </a:p>
          <a:p>
            <a:r>
              <a:rPr lang="en-GB" dirty="0">
                <a:solidFill>
                  <a:schemeClr val="tx1"/>
                </a:solidFill>
                <a:latin typeface="Montserrat" panose="00000500000000000000" pitchFamily="50" charset="0"/>
              </a:rPr>
              <a:t/>
            </a:r>
            <a:br>
              <a:rPr lang="en-GB" dirty="0">
                <a:solidFill>
                  <a:schemeClr val="tx1"/>
                </a:solidFill>
                <a:latin typeface="Montserrat" panose="00000500000000000000" pitchFamily="50" charset="0"/>
              </a:rPr>
            </a:br>
            <a:r>
              <a:rPr lang="en-GB" b="1" dirty="0" err="1" smtClean="0">
                <a:solidFill>
                  <a:schemeClr val="tx1"/>
                </a:solidFill>
                <a:latin typeface="Montserrat" panose="00000500000000000000" pitchFamily="50" charset="0"/>
              </a:rPr>
              <a:t>Cloudwatch</a:t>
            </a:r>
            <a:r>
              <a:rPr lang="en-GB" b="1" dirty="0" smtClean="0">
                <a:solidFill>
                  <a:schemeClr val="tx1"/>
                </a:solidFill>
                <a:latin typeface="Montserrat" panose="00000500000000000000" pitchFamily="50" charset="0"/>
              </a:rPr>
              <a:t>:</a:t>
            </a:r>
            <a:r>
              <a:rPr lang="en-GB" dirty="0" smtClean="0">
                <a:solidFill>
                  <a:schemeClr val="tx1"/>
                </a:solidFill>
                <a:latin typeface="Montserrat" panose="00000500000000000000" pitchFamily="50" charset="0"/>
              </a:rPr>
              <a:t> provides </a:t>
            </a:r>
            <a:r>
              <a:rPr lang="en-GB" dirty="0">
                <a:solidFill>
                  <a:schemeClr val="tx1"/>
                </a:solidFill>
                <a:latin typeface="Montserrat" panose="00000500000000000000" pitchFamily="50" charset="0"/>
              </a:rPr>
              <a:t>monitoring and observability capabilities, allowing the corporation to monitor the performance, logs, and metrics of the cloud-based data system and related resources</a:t>
            </a:r>
            <a:r>
              <a:rPr lang="en-GB" dirty="0" smtClean="0">
                <a:solidFill>
                  <a:schemeClr val="tx1"/>
                </a:solidFill>
                <a:latin typeface="Montserrat" panose="00000500000000000000" pitchFamily="50" charset="0"/>
              </a:rPr>
              <a:t>.</a:t>
            </a:r>
          </a:p>
          <a:p>
            <a:r>
              <a:rPr lang="en-GB" dirty="0">
                <a:solidFill>
                  <a:schemeClr val="tx1"/>
                </a:solidFill>
                <a:latin typeface="Montserrat" panose="00000500000000000000" pitchFamily="50" charset="0"/>
              </a:rPr>
              <a:t/>
            </a:r>
            <a:br>
              <a:rPr lang="en-GB" dirty="0">
                <a:solidFill>
                  <a:schemeClr val="tx1"/>
                </a:solidFill>
                <a:latin typeface="Montserrat" panose="00000500000000000000" pitchFamily="50" charset="0"/>
              </a:rPr>
            </a:br>
            <a:r>
              <a:rPr lang="en-GB" b="1" dirty="0">
                <a:solidFill>
                  <a:schemeClr val="tx1"/>
                </a:solidFill>
                <a:latin typeface="Montserrat" panose="00000500000000000000" pitchFamily="50" charset="0"/>
              </a:rPr>
              <a:t>AWS pricing </a:t>
            </a:r>
            <a:r>
              <a:rPr lang="en-GB" b="1" dirty="0" smtClean="0">
                <a:solidFill>
                  <a:schemeClr val="tx1"/>
                </a:solidFill>
                <a:latin typeface="Montserrat" panose="00000500000000000000" pitchFamily="50" charset="0"/>
              </a:rPr>
              <a:t>calculator: </a:t>
            </a:r>
            <a:r>
              <a:rPr lang="en-GB" dirty="0" smtClean="0">
                <a:solidFill>
                  <a:schemeClr val="tx1"/>
                </a:solidFill>
                <a:latin typeface="Montserrat" panose="00000500000000000000" pitchFamily="50" charset="0"/>
              </a:rPr>
              <a:t>is </a:t>
            </a:r>
            <a:r>
              <a:rPr lang="en-GB" dirty="0">
                <a:solidFill>
                  <a:schemeClr val="tx1"/>
                </a:solidFill>
                <a:latin typeface="Montserrat" panose="00000500000000000000" pitchFamily="50" charset="0"/>
              </a:rPr>
              <a:t>a tool that helps estimate the costs associated with utilizing various AWS services, enabling the corporation to plan and budget for the cloud migration and ongoing usage.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62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6988" y="145775"/>
            <a:ext cx="7315200" cy="519908"/>
          </a:xfrm>
        </p:spPr>
        <p:txBody>
          <a:bodyPr/>
          <a:lstStyle/>
          <a:p>
            <a:r>
              <a:rPr lang="en-GB" dirty="0"/>
              <a:t>V</a:t>
            </a:r>
            <a:r>
              <a:rPr lang="en-GB" dirty="0" smtClean="0"/>
              <a:t>arious </a:t>
            </a:r>
            <a:r>
              <a:rPr lang="en-GB" dirty="0"/>
              <a:t>success criteria for this </a:t>
            </a:r>
            <a:r>
              <a:rPr lang="en-GB" dirty="0" smtClean="0"/>
              <a:t>program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416967" y="1060705"/>
            <a:ext cx="7556601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tx1"/>
                </a:solidFill>
                <a:latin typeface="Montserrat" panose="00000500000000000000" pitchFamily="50" charset="0"/>
              </a:rPr>
              <a:t>Initial </a:t>
            </a:r>
            <a:r>
              <a:rPr lang="en-GB" b="1" dirty="0">
                <a:solidFill>
                  <a:schemeClr val="tx1"/>
                </a:solidFill>
                <a:latin typeface="Montserrat" panose="00000500000000000000" pitchFamily="50" charset="0"/>
              </a:rPr>
              <a:t>Module:</a:t>
            </a:r>
          </a:p>
          <a:p>
            <a:r>
              <a:rPr lang="en-GB" b="1" dirty="0">
                <a:solidFill>
                  <a:schemeClr val="tx1"/>
                </a:solidFill>
                <a:latin typeface="Montserrat" panose="00000500000000000000" pitchFamily="50" charset="0"/>
              </a:rPr>
              <a:t/>
            </a:r>
            <a:br>
              <a:rPr lang="en-GB" b="1" dirty="0">
                <a:solidFill>
                  <a:schemeClr val="tx1"/>
                </a:solidFill>
                <a:latin typeface="Montserrat" panose="00000500000000000000" pitchFamily="50" charset="0"/>
              </a:rPr>
            </a:br>
            <a:r>
              <a:rPr lang="en-GB" b="1" dirty="0">
                <a:solidFill>
                  <a:schemeClr val="tx1"/>
                </a:solidFill>
                <a:latin typeface="Montserrat" panose="00000500000000000000" pitchFamily="50" charset="0"/>
              </a:rPr>
              <a:t>Data </a:t>
            </a:r>
            <a:r>
              <a:rPr lang="en-GB" b="1" dirty="0" smtClean="0">
                <a:solidFill>
                  <a:schemeClr val="tx1"/>
                </a:solidFill>
                <a:latin typeface="Montserrat" panose="00000500000000000000" pitchFamily="50" charset="0"/>
              </a:rPr>
              <a:t>Migration</a:t>
            </a:r>
            <a:r>
              <a:rPr lang="en-GB" b="1" dirty="0">
                <a:solidFill>
                  <a:schemeClr val="tx1"/>
                </a:solidFill>
                <a:latin typeface="Montserrat" panose="00000500000000000000" pitchFamily="50" charset="0"/>
              </a:rPr>
              <a:t/>
            </a:r>
            <a:br>
              <a:rPr lang="en-GB" b="1" dirty="0">
                <a:solidFill>
                  <a:schemeClr val="tx1"/>
                </a:solidFill>
                <a:latin typeface="Montserrat" panose="00000500000000000000" pitchFamily="50" charset="0"/>
              </a:rPr>
            </a:br>
            <a:r>
              <a:rPr lang="en-GB" b="1" dirty="0">
                <a:solidFill>
                  <a:schemeClr val="tx1"/>
                </a:solidFill>
                <a:latin typeface="Montserrat" panose="00000500000000000000" pitchFamily="50" charset="0"/>
              </a:rPr>
              <a:t>System Availability</a:t>
            </a:r>
            <a:br>
              <a:rPr lang="en-GB" b="1" dirty="0">
                <a:solidFill>
                  <a:schemeClr val="tx1"/>
                </a:solidFill>
                <a:latin typeface="Montserrat" panose="00000500000000000000" pitchFamily="50" charset="0"/>
              </a:rPr>
            </a:br>
            <a:r>
              <a:rPr lang="en-GB" b="1" dirty="0">
                <a:solidFill>
                  <a:schemeClr val="tx1"/>
                </a:solidFill>
                <a:latin typeface="Montserrat" panose="00000500000000000000" pitchFamily="50" charset="0"/>
              </a:rPr>
              <a:t>Data </a:t>
            </a:r>
            <a:r>
              <a:rPr lang="en-GB" b="1" dirty="0" smtClean="0">
                <a:solidFill>
                  <a:schemeClr val="tx1"/>
                </a:solidFill>
                <a:latin typeface="Montserrat" panose="00000500000000000000" pitchFamily="50" charset="0"/>
              </a:rPr>
              <a:t>Quality</a:t>
            </a:r>
            <a:r>
              <a:rPr lang="en-GB" b="1" dirty="0">
                <a:solidFill>
                  <a:schemeClr val="tx1"/>
                </a:solidFill>
                <a:latin typeface="Montserrat" panose="00000500000000000000" pitchFamily="50" charset="0"/>
              </a:rPr>
              <a:t/>
            </a:r>
            <a:br>
              <a:rPr lang="en-GB" b="1" dirty="0">
                <a:solidFill>
                  <a:schemeClr val="tx1"/>
                </a:solidFill>
                <a:latin typeface="Montserrat" panose="00000500000000000000" pitchFamily="50" charset="0"/>
              </a:rPr>
            </a:br>
            <a:r>
              <a:rPr lang="en-GB" b="1" dirty="0">
                <a:solidFill>
                  <a:schemeClr val="tx1"/>
                </a:solidFill>
                <a:latin typeface="Montserrat" panose="00000500000000000000" pitchFamily="50" charset="0"/>
              </a:rPr>
              <a:t>Performance and </a:t>
            </a:r>
            <a:r>
              <a:rPr lang="en-GB" b="1" dirty="0" smtClean="0">
                <a:solidFill>
                  <a:schemeClr val="tx1"/>
                </a:solidFill>
                <a:latin typeface="Montserrat" panose="00000500000000000000" pitchFamily="50" charset="0"/>
              </a:rPr>
              <a:t>Scalability</a:t>
            </a:r>
            <a:r>
              <a:rPr lang="en-GB" b="1" dirty="0">
                <a:solidFill>
                  <a:schemeClr val="tx1"/>
                </a:solidFill>
                <a:latin typeface="Montserrat" panose="00000500000000000000" pitchFamily="50" charset="0"/>
              </a:rPr>
              <a:t/>
            </a:r>
            <a:br>
              <a:rPr lang="en-GB" b="1" dirty="0">
                <a:solidFill>
                  <a:schemeClr val="tx1"/>
                </a:solidFill>
                <a:latin typeface="Montserrat" panose="00000500000000000000" pitchFamily="50" charset="0"/>
              </a:rPr>
            </a:br>
            <a:r>
              <a:rPr lang="en-GB" b="1" dirty="0">
                <a:solidFill>
                  <a:schemeClr val="tx1"/>
                </a:solidFill>
                <a:latin typeface="Montserrat" panose="00000500000000000000" pitchFamily="50" charset="0"/>
              </a:rPr>
              <a:t>Security and </a:t>
            </a:r>
            <a:r>
              <a:rPr lang="en-GB" b="1" dirty="0" smtClean="0">
                <a:solidFill>
                  <a:schemeClr val="tx1"/>
                </a:solidFill>
                <a:latin typeface="Montserrat" panose="00000500000000000000" pitchFamily="50" charset="0"/>
              </a:rPr>
              <a:t>Compliance</a:t>
            </a:r>
            <a:r>
              <a:rPr lang="en-GB" b="1" dirty="0">
                <a:solidFill>
                  <a:schemeClr val="tx1"/>
                </a:solidFill>
                <a:latin typeface="Montserrat" panose="00000500000000000000" pitchFamily="50" charset="0"/>
              </a:rPr>
              <a:t/>
            </a:r>
            <a:br>
              <a:rPr lang="en-GB" b="1" dirty="0">
                <a:solidFill>
                  <a:schemeClr val="tx1"/>
                </a:solidFill>
                <a:latin typeface="Montserrat" panose="00000500000000000000" pitchFamily="50" charset="0"/>
              </a:rPr>
            </a:br>
            <a:r>
              <a:rPr lang="en-GB" b="1" dirty="0">
                <a:solidFill>
                  <a:schemeClr val="tx1"/>
                </a:solidFill>
                <a:latin typeface="Montserrat" panose="00000500000000000000" pitchFamily="50" charset="0"/>
              </a:rPr>
              <a:t>Stakeholder </a:t>
            </a:r>
            <a:r>
              <a:rPr lang="en-GB" b="1" dirty="0" smtClean="0">
                <a:solidFill>
                  <a:schemeClr val="tx1"/>
                </a:solidFill>
                <a:latin typeface="Montserrat" panose="00000500000000000000" pitchFamily="50" charset="0"/>
              </a:rPr>
              <a:t>Satisfaction</a:t>
            </a:r>
            <a:r>
              <a:rPr lang="en-GB" b="1" dirty="0">
                <a:solidFill>
                  <a:schemeClr val="tx1"/>
                </a:solidFill>
                <a:latin typeface="Montserrat" panose="00000500000000000000" pitchFamily="50" charset="0"/>
              </a:rPr>
              <a:t/>
            </a:r>
            <a:br>
              <a:rPr lang="en-GB" b="1" dirty="0">
                <a:solidFill>
                  <a:schemeClr val="tx1"/>
                </a:solidFill>
                <a:latin typeface="Montserrat" panose="00000500000000000000" pitchFamily="50" charset="0"/>
              </a:rPr>
            </a:br>
            <a:r>
              <a:rPr lang="en-GB" b="1" dirty="0">
                <a:solidFill>
                  <a:schemeClr val="tx1"/>
                </a:solidFill>
                <a:latin typeface="Montserrat" panose="00000500000000000000" pitchFamily="50" charset="0"/>
              </a:rPr>
              <a:t/>
            </a:r>
            <a:br>
              <a:rPr lang="en-GB" b="1" dirty="0">
                <a:solidFill>
                  <a:schemeClr val="tx1"/>
                </a:solidFill>
                <a:latin typeface="Montserrat" panose="00000500000000000000" pitchFamily="50" charset="0"/>
              </a:rPr>
            </a:br>
            <a:r>
              <a:rPr lang="en-GB" b="1" dirty="0">
                <a:solidFill>
                  <a:schemeClr val="tx1"/>
                </a:solidFill>
                <a:latin typeface="Montserrat" panose="00000500000000000000" pitchFamily="50" charset="0"/>
              </a:rPr>
              <a:t>Ongoing </a:t>
            </a:r>
            <a:r>
              <a:rPr lang="en-GB" b="1" dirty="0" smtClean="0">
                <a:solidFill>
                  <a:schemeClr val="tx1"/>
                </a:solidFill>
                <a:latin typeface="Montserrat" panose="00000500000000000000" pitchFamily="50" charset="0"/>
              </a:rPr>
              <a:t>Program</a:t>
            </a:r>
            <a:r>
              <a:rPr lang="en-GB" b="1" dirty="0">
                <a:solidFill>
                  <a:schemeClr val="tx1"/>
                </a:solidFill>
                <a:latin typeface="Montserrat" panose="00000500000000000000" pitchFamily="50" charset="0"/>
              </a:rPr>
              <a:t/>
            </a:r>
            <a:br>
              <a:rPr lang="en-GB" b="1" dirty="0">
                <a:solidFill>
                  <a:schemeClr val="tx1"/>
                </a:solidFill>
                <a:latin typeface="Montserrat" panose="00000500000000000000" pitchFamily="50" charset="0"/>
              </a:rPr>
            </a:br>
            <a:r>
              <a:rPr lang="en-GB" b="1" dirty="0">
                <a:solidFill>
                  <a:schemeClr val="tx1"/>
                </a:solidFill>
                <a:latin typeface="Montserrat" panose="00000500000000000000" pitchFamily="50" charset="0"/>
              </a:rPr>
              <a:t>Data Analysis and Insights</a:t>
            </a:r>
            <a:br>
              <a:rPr lang="en-GB" b="1" dirty="0">
                <a:solidFill>
                  <a:schemeClr val="tx1"/>
                </a:solidFill>
                <a:latin typeface="Montserrat" panose="00000500000000000000" pitchFamily="50" charset="0"/>
              </a:rPr>
            </a:br>
            <a:r>
              <a:rPr lang="en-GB" b="1" dirty="0">
                <a:solidFill>
                  <a:schemeClr val="tx1"/>
                </a:solidFill>
                <a:latin typeface="Montserrat" panose="00000500000000000000" pitchFamily="50" charset="0"/>
              </a:rPr>
              <a:t>Targeted Customer Acquisition</a:t>
            </a:r>
            <a:br>
              <a:rPr lang="en-GB" b="1" dirty="0">
                <a:solidFill>
                  <a:schemeClr val="tx1"/>
                </a:solidFill>
                <a:latin typeface="Montserrat" panose="00000500000000000000" pitchFamily="50" charset="0"/>
              </a:rPr>
            </a:br>
            <a:r>
              <a:rPr lang="en-GB" b="1" dirty="0">
                <a:solidFill>
                  <a:schemeClr val="tx1"/>
                </a:solidFill>
                <a:latin typeface="Montserrat" panose="00000500000000000000" pitchFamily="50" charset="0"/>
              </a:rPr>
              <a:t>Business </a:t>
            </a:r>
            <a:r>
              <a:rPr lang="en-GB" b="1" dirty="0" smtClean="0">
                <a:solidFill>
                  <a:schemeClr val="tx1"/>
                </a:solidFill>
                <a:latin typeface="Montserrat" panose="00000500000000000000" pitchFamily="50" charset="0"/>
              </a:rPr>
              <a:t>Enhancement</a:t>
            </a:r>
            <a:r>
              <a:rPr lang="en-GB" b="1" dirty="0">
                <a:solidFill>
                  <a:schemeClr val="tx1"/>
                </a:solidFill>
                <a:latin typeface="Montserrat" panose="00000500000000000000" pitchFamily="50" charset="0"/>
              </a:rPr>
              <a:t>	 </a:t>
            </a:r>
            <a:br>
              <a:rPr lang="en-GB" b="1" dirty="0">
                <a:solidFill>
                  <a:schemeClr val="tx1"/>
                </a:solidFill>
                <a:latin typeface="Montserrat" panose="00000500000000000000" pitchFamily="50" charset="0"/>
              </a:rPr>
            </a:br>
            <a:r>
              <a:rPr lang="en-GB" b="1" dirty="0">
                <a:solidFill>
                  <a:schemeClr val="tx1"/>
                </a:solidFill>
                <a:latin typeface="Montserrat" panose="00000500000000000000" pitchFamily="50" charset="0"/>
              </a:rPr>
              <a:t>Data </a:t>
            </a:r>
            <a:r>
              <a:rPr lang="en-GB" b="1" dirty="0" smtClean="0">
                <a:solidFill>
                  <a:schemeClr val="tx1"/>
                </a:solidFill>
                <a:latin typeface="Montserrat" panose="00000500000000000000" pitchFamily="50" charset="0"/>
              </a:rPr>
              <a:t>Governance</a:t>
            </a:r>
            <a:r>
              <a:rPr lang="en-GB" b="1" dirty="0">
                <a:solidFill>
                  <a:schemeClr val="tx1"/>
                </a:solidFill>
                <a:latin typeface="Montserrat" panose="00000500000000000000" pitchFamily="50" charset="0"/>
              </a:rPr>
              <a:t/>
            </a:r>
            <a:br>
              <a:rPr lang="en-GB" b="1" dirty="0">
                <a:solidFill>
                  <a:schemeClr val="tx1"/>
                </a:solidFill>
                <a:latin typeface="Montserrat" panose="00000500000000000000" pitchFamily="50" charset="0"/>
              </a:rPr>
            </a:br>
            <a:r>
              <a:rPr lang="en-GB" b="1" dirty="0">
                <a:solidFill>
                  <a:schemeClr val="tx1"/>
                </a:solidFill>
                <a:latin typeface="Montserrat" panose="00000500000000000000" pitchFamily="50" charset="0"/>
              </a:rPr>
              <a:t>Return on Investment (ROI</a:t>
            </a:r>
            <a:r>
              <a:rPr lang="en-GB" b="1" dirty="0" smtClean="0">
                <a:solidFill>
                  <a:schemeClr val="tx1"/>
                </a:solidFill>
                <a:latin typeface="Montserrat" panose="00000500000000000000" pitchFamily="50" charset="0"/>
              </a:rPr>
              <a:t>)</a:t>
            </a:r>
            <a:r>
              <a:rPr lang="en-GB" b="1" dirty="0">
                <a:solidFill>
                  <a:schemeClr val="tx1"/>
                </a:solidFill>
                <a:latin typeface="Montserrat" panose="00000500000000000000" pitchFamily="50" charset="0"/>
              </a:rPr>
              <a:t/>
            </a:r>
            <a:br>
              <a:rPr lang="en-GB" b="1" dirty="0">
                <a:solidFill>
                  <a:schemeClr val="tx1"/>
                </a:solidFill>
                <a:latin typeface="Montserrat" panose="00000500000000000000" pitchFamily="50" charset="0"/>
              </a:rPr>
            </a:br>
            <a:endParaRPr lang="en-GB" dirty="0">
              <a:solidFill>
                <a:schemeClr val="tx1"/>
              </a:solidFill>
            </a:endParaRPr>
          </a:p>
          <a:p>
            <a:r>
              <a:rPr lang="en-IN" dirty="0">
                <a:solidFill>
                  <a:schemeClr val="tx1"/>
                </a:solidFill>
              </a:rPr>
              <a:t/>
            </a:r>
            <a:br>
              <a:rPr lang="en-IN" dirty="0">
                <a:solidFill>
                  <a:schemeClr val="tx1"/>
                </a:solidFill>
              </a:rPr>
            </a:br>
            <a:endParaRPr lang="en-IN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22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6988" y="145774"/>
            <a:ext cx="7315200" cy="1251429"/>
          </a:xfrm>
        </p:spPr>
        <p:txBody>
          <a:bodyPr/>
          <a:lstStyle/>
          <a:p>
            <a:r>
              <a:rPr lang="en-GB" dirty="0"/>
              <a:t>Processes &amp; protocols that enable communication while balancing outside hours stretch</a:t>
            </a:r>
            <a:br>
              <a:rPr lang="en-GB" dirty="0"/>
            </a:b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306988" y="1294791"/>
            <a:ext cx="707379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tx1"/>
                </a:solidFill>
              </a:rPr>
              <a:t/>
            </a:r>
            <a:br>
              <a:rPr lang="en-IN" dirty="0" smtClean="0">
                <a:solidFill>
                  <a:schemeClr val="tx1"/>
                </a:solidFill>
              </a:rPr>
            </a:br>
            <a:endParaRPr lang="en-GB" dirty="0" smtClean="0">
              <a:solidFill>
                <a:schemeClr val="tx1"/>
              </a:solidFill>
            </a:endParaRPr>
          </a:p>
          <a:p>
            <a:r>
              <a:rPr lang="en-GB" b="1" dirty="0">
                <a:solidFill>
                  <a:schemeClr val="tx1"/>
                </a:solidFill>
                <a:latin typeface="Montserrat" panose="00000500000000000000" pitchFamily="50" charset="0"/>
              </a:rPr>
              <a:t>Define communication </a:t>
            </a:r>
            <a:r>
              <a:rPr lang="en-GB" b="1" dirty="0" smtClean="0">
                <a:solidFill>
                  <a:schemeClr val="tx1"/>
                </a:solidFill>
                <a:latin typeface="Montserrat" panose="00000500000000000000" pitchFamily="50" charset="0"/>
              </a:rPr>
              <a:t>expectations : </a:t>
            </a:r>
            <a:r>
              <a:rPr lang="en-GB" dirty="0" smtClean="0">
                <a:solidFill>
                  <a:schemeClr val="tx1"/>
                </a:solidFill>
                <a:latin typeface="Montserrat" panose="00000500000000000000" pitchFamily="50" charset="0"/>
              </a:rPr>
              <a:t>Being crisp and clear about agenda of Meet </a:t>
            </a:r>
            <a:r>
              <a:rPr lang="en-GB" dirty="0">
                <a:solidFill>
                  <a:schemeClr val="tx1"/>
                </a:solidFill>
                <a:latin typeface="Montserrat" panose="00000500000000000000" pitchFamily="50" charset="0"/>
              </a:rPr>
              <a:t/>
            </a:r>
            <a:br>
              <a:rPr lang="en-GB" dirty="0">
                <a:solidFill>
                  <a:schemeClr val="tx1"/>
                </a:solidFill>
                <a:latin typeface="Montserrat" panose="00000500000000000000" pitchFamily="50" charset="0"/>
              </a:rPr>
            </a:br>
            <a:r>
              <a:rPr lang="en-GB" dirty="0">
                <a:solidFill>
                  <a:schemeClr val="tx1"/>
                </a:solidFill>
                <a:latin typeface="Montserrat" panose="00000500000000000000" pitchFamily="50" charset="0"/>
              </a:rPr>
              <a:t/>
            </a:r>
            <a:br>
              <a:rPr lang="en-GB" dirty="0">
                <a:solidFill>
                  <a:schemeClr val="tx1"/>
                </a:solidFill>
                <a:latin typeface="Montserrat" panose="00000500000000000000" pitchFamily="50" charset="0"/>
              </a:rPr>
            </a:br>
            <a:r>
              <a:rPr lang="en-GB" b="1" dirty="0">
                <a:solidFill>
                  <a:schemeClr val="tx1"/>
                </a:solidFill>
                <a:latin typeface="Montserrat" panose="00000500000000000000" pitchFamily="50" charset="0"/>
              </a:rPr>
              <a:t>Prioritize and categorize </a:t>
            </a:r>
            <a:r>
              <a:rPr lang="en-GB" b="1" dirty="0" smtClean="0">
                <a:solidFill>
                  <a:schemeClr val="tx1"/>
                </a:solidFill>
                <a:latin typeface="Montserrat" panose="00000500000000000000" pitchFamily="50" charset="0"/>
              </a:rPr>
              <a:t>communication :  </a:t>
            </a:r>
            <a:r>
              <a:rPr lang="en-GB" dirty="0" smtClean="0">
                <a:solidFill>
                  <a:schemeClr val="tx1"/>
                </a:solidFill>
                <a:latin typeface="Montserrat" panose="00000500000000000000" pitchFamily="50" charset="0"/>
              </a:rPr>
              <a:t>Prioritize the work load</a:t>
            </a:r>
          </a:p>
          <a:p>
            <a:r>
              <a:rPr lang="en-GB" dirty="0">
                <a:solidFill>
                  <a:schemeClr val="tx1"/>
                </a:solidFill>
                <a:latin typeface="Montserrat" panose="00000500000000000000" pitchFamily="50" charset="0"/>
              </a:rPr>
              <a:t/>
            </a:r>
            <a:br>
              <a:rPr lang="en-GB" dirty="0">
                <a:solidFill>
                  <a:schemeClr val="tx1"/>
                </a:solidFill>
                <a:latin typeface="Montserrat" panose="00000500000000000000" pitchFamily="50" charset="0"/>
              </a:rPr>
            </a:br>
            <a:r>
              <a:rPr lang="en-GB" b="1" dirty="0">
                <a:solidFill>
                  <a:schemeClr val="tx1"/>
                </a:solidFill>
                <a:latin typeface="Montserrat" panose="00000500000000000000" pitchFamily="50" charset="0"/>
              </a:rPr>
              <a:t>Use asynchronous communication </a:t>
            </a:r>
            <a:r>
              <a:rPr lang="en-GB" b="1" dirty="0" smtClean="0">
                <a:solidFill>
                  <a:schemeClr val="tx1"/>
                </a:solidFill>
                <a:latin typeface="Montserrat" panose="00000500000000000000" pitchFamily="50" charset="0"/>
              </a:rPr>
              <a:t>channels : </a:t>
            </a:r>
            <a:r>
              <a:rPr lang="en-GB" dirty="0" smtClean="0">
                <a:solidFill>
                  <a:schemeClr val="tx1"/>
                </a:solidFill>
                <a:latin typeface="Montserrat" panose="00000500000000000000" pitchFamily="50" charset="0"/>
              </a:rPr>
              <a:t>use application like mail or teams</a:t>
            </a:r>
            <a:r>
              <a:rPr lang="en-GB" dirty="0">
                <a:solidFill>
                  <a:schemeClr val="tx1"/>
                </a:solidFill>
                <a:latin typeface="Montserrat" panose="00000500000000000000" pitchFamily="50" charset="0"/>
              </a:rPr>
              <a:t/>
            </a:r>
            <a:br>
              <a:rPr lang="en-GB" dirty="0">
                <a:solidFill>
                  <a:schemeClr val="tx1"/>
                </a:solidFill>
                <a:latin typeface="Montserrat" panose="00000500000000000000" pitchFamily="50" charset="0"/>
              </a:rPr>
            </a:br>
            <a:r>
              <a:rPr lang="en-GB" dirty="0">
                <a:solidFill>
                  <a:schemeClr val="tx1"/>
                </a:solidFill>
                <a:latin typeface="Montserrat" panose="00000500000000000000" pitchFamily="50" charset="0"/>
              </a:rPr>
              <a:t/>
            </a:r>
            <a:br>
              <a:rPr lang="en-GB" dirty="0">
                <a:solidFill>
                  <a:schemeClr val="tx1"/>
                </a:solidFill>
                <a:latin typeface="Montserrat" panose="00000500000000000000" pitchFamily="50" charset="0"/>
              </a:rPr>
            </a:br>
            <a:r>
              <a:rPr lang="en-GB" b="1" dirty="0">
                <a:solidFill>
                  <a:schemeClr val="tx1"/>
                </a:solidFill>
                <a:latin typeface="Montserrat" panose="00000500000000000000" pitchFamily="50" charset="0"/>
              </a:rPr>
              <a:t>Foster a culture of flexibility and </a:t>
            </a:r>
            <a:r>
              <a:rPr lang="en-GB" b="1" dirty="0" smtClean="0">
                <a:solidFill>
                  <a:schemeClr val="tx1"/>
                </a:solidFill>
                <a:latin typeface="Montserrat" panose="00000500000000000000" pitchFamily="50" charset="0"/>
              </a:rPr>
              <a:t>understanding : </a:t>
            </a:r>
            <a:r>
              <a:rPr lang="en-GB" dirty="0" smtClean="0">
                <a:solidFill>
                  <a:schemeClr val="tx1"/>
                </a:solidFill>
                <a:latin typeface="Montserrat" panose="00000500000000000000" pitchFamily="50" charset="0"/>
              </a:rPr>
              <a:t>Understanding Team Availability outside working hours</a:t>
            </a:r>
            <a:endParaRPr lang="en-GB" dirty="0" smtClean="0">
              <a:solidFill>
                <a:schemeClr val="tx1"/>
              </a:solidFill>
            </a:endParaRPr>
          </a:p>
          <a:p>
            <a:r>
              <a:rPr lang="en-IN" dirty="0" smtClean="0">
                <a:solidFill>
                  <a:schemeClr val="tx1"/>
                </a:solidFill>
              </a:rPr>
              <a:t/>
            </a:r>
            <a:br>
              <a:rPr lang="en-IN" dirty="0" smtClean="0">
                <a:solidFill>
                  <a:schemeClr val="tx1"/>
                </a:solidFill>
              </a:rPr>
            </a:b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4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9"/>
          <p:cNvSpPr/>
          <p:nvPr/>
        </p:nvSpPr>
        <p:spPr>
          <a:xfrm flipH="1">
            <a:off x="306987" y="414050"/>
            <a:ext cx="8683393" cy="2160025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18288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The following architecture</a:t>
            </a:r>
            <a:r>
              <a:rPr kumimoji="0" lang="en-GB" sz="1100" b="1" i="0" u="none" strike="noStrike" kern="0" cap="none" spc="0" normalizeH="0" noProof="0" dirty="0" smtClean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Montserrat" panose="00000500000000000000" pitchFamily="50" charset="0"/>
                <a:ea typeface="Calibri"/>
                <a:cs typeface="Calibri"/>
                <a:sym typeface="Calibri"/>
              </a:rPr>
              <a:t> was proposed keeping in mind business needs , company requirement and cost management.</a:t>
            </a:r>
            <a:endParaRPr kumimoji="0" sz="1100" b="1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Montserrat" panose="000005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306988" y="145775"/>
            <a:ext cx="8238871" cy="536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/>
            </a:pPr>
            <a:r>
              <a:rPr lang="en-US" sz="2200" b="1" dirty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Proposed Architecture</a:t>
            </a:r>
          </a:p>
        </p:txBody>
      </p:sp>
      <p:sp>
        <p:nvSpPr>
          <p:cNvPr id="9" name="Google Shape;297;p39"/>
          <p:cNvSpPr txBox="1"/>
          <p:nvPr/>
        </p:nvSpPr>
        <p:spPr>
          <a:xfrm>
            <a:off x="5570621" y="2574075"/>
            <a:ext cx="1469572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" sz="1200" b="0" i="1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Insert graphic here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 dirty="0"/>
          </a:p>
        </p:txBody>
      </p:sp>
      <p:sp>
        <p:nvSpPr>
          <p:cNvPr id="4" name="TextBox 3"/>
          <p:cNvSpPr txBox="1"/>
          <p:nvPr/>
        </p:nvSpPr>
        <p:spPr>
          <a:xfrm>
            <a:off x="153494" y="1320354"/>
            <a:ext cx="1484986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1100" dirty="0" smtClean="0"/>
              <a:t>Requirement gathering</a:t>
            </a:r>
          </a:p>
          <a:p>
            <a:pPr marL="342900" indent="-342900">
              <a:buAutoNum type="arabicPeriod"/>
            </a:pPr>
            <a:r>
              <a:rPr lang="en-GB" sz="1100" dirty="0" smtClean="0"/>
              <a:t>Input data</a:t>
            </a:r>
            <a:endParaRPr lang="en-IN" sz="1100" dirty="0" smtClean="0"/>
          </a:p>
          <a:p>
            <a:r>
              <a:rPr lang="en-GB" sz="1100" dirty="0"/>
              <a:t> </a:t>
            </a:r>
            <a:r>
              <a:rPr lang="en-GB" sz="1100" dirty="0" smtClean="0"/>
              <a:t>      1. JSON</a:t>
            </a:r>
            <a:endParaRPr lang="en-GB" sz="1100" dirty="0"/>
          </a:p>
          <a:p>
            <a:r>
              <a:rPr lang="en-GB" sz="1100" dirty="0" smtClean="0"/>
              <a:t>       2. CSV</a:t>
            </a:r>
          </a:p>
          <a:p>
            <a:r>
              <a:rPr lang="en-GB" sz="1100" dirty="0"/>
              <a:t> </a:t>
            </a:r>
            <a:r>
              <a:rPr lang="en-GB" sz="1100" dirty="0" smtClean="0"/>
              <a:t>      3. API</a:t>
            </a:r>
          </a:p>
          <a:p>
            <a:pPr marL="342900" indent="-342900">
              <a:buAutoNum type="arabicPeriod" startAt="3"/>
            </a:pPr>
            <a:r>
              <a:rPr lang="en-GB" sz="1100" dirty="0" smtClean="0"/>
              <a:t>Data ingestion</a:t>
            </a:r>
            <a:endParaRPr lang="en-GB" sz="1100" dirty="0"/>
          </a:p>
          <a:p>
            <a:r>
              <a:rPr lang="en-GB" sz="1100" dirty="0" smtClean="0"/>
              <a:t>        1. batch </a:t>
            </a:r>
          </a:p>
          <a:p>
            <a:r>
              <a:rPr lang="en-GB" sz="1100" dirty="0"/>
              <a:t> </a:t>
            </a:r>
            <a:r>
              <a:rPr lang="en-GB" sz="1100" dirty="0" smtClean="0"/>
              <a:t>       2. stream</a:t>
            </a:r>
          </a:p>
          <a:p>
            <a:pPr marL="342900" indent="-342900">
              <a:buAutoNum type="arabicPeriod" startAt="4"/>
            </a:pPr>
            <a:r>
              <a:rPr lang="en-GB" sz="1100" dirty="0" smtClean="0"/>
              <a:t>Data staging</a:t>
            </a:r>
          </a:p>
          <a:p>
            <a:pPr marL="342900" indent="-342900">
              <a:buAutoNum type="arabicPeriod" startAt="4"/>
            </a:pPr>
            <a:r>
              <a:rPr lang="en-GB" sz="1100" dirty="0" smtClean="0"/>
              <a:t>ETL</a:t>
            </a:r>
          </a:p>
          <a:p>
            <a:pPr marL="342900" indent="-342900">
              <a:buAutoNum type="arabicPeriod" startAt="4"/>
            </a:pPr>
            <a:r>
              <a:rPr lang="en-GB" sz="1100" dirty="0" smtClean="0"/>
              <a:t>Data analytics &amp; visualisation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646" y="950601"/>
            <a:ext cx="7347734" cy="40663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 dirty="0"/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306989" y="145775"/>
            <a:ext cx="2626711" cy="536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43364"/>
                </a:solidFill>
                <a:effectLst/>
                <a:uLnTx/>
                <a:uFillTx/>
                <a:latin typeface="Montserrat" panose="00000500000000000000" pitchFamily="50" charset="0"/>
                <a:cs typeface="Arial"/>
                <a:sym typeface="Trebuchet MS"/>
              </a:rPr>
              <a:t>Cost Estimation</a:t>
            </a:r>
            <a:r>
              <a:rPr lang="en-US" sz="2200" b="1" dirty="0" smtClean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 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043364"/>
              </a:solidFill>
              <a:effectLst/>
              <a:uLnTx/>
              <a:uFillTx/>
              <a:latin typeface="Montserrat" panose="00000500000000000000" pitchFamily="50" charset="0"/>
              <a:cs typeface="Arial"/>
              <a:sym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88" y="740452"/>
            <a:ext cx="7630512" cy="367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54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47C75E0-841C-4E83-9BB0-0319C54F2783}"/>
              </a:ext>
            </a:extLst>
          </p:cNvPr>
          <p:cNvSpPr txBox="1">
            <a:spLocks/>
          </p:cNvSpPr>
          <p:nvPr/>
        </p:nvSpPr>
        <p:spPr>
          <a:xfrm>
            <a:off x="306988" y="145775"/>
            <a:ext cx="7937126" cy="5365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b="1" dirty="0" smtClean="0">
                <a:solidFill>
                  <a:srgbClr val="043364"/>
                </a:solidFill>
                <a:latin typeface="Montserrat" panose="00000500000000000000" pitchFamily="50" charset="0"/>
                <a:sym typeface="Trebuchet MS"/>
              </a:rPr>
              <a:t>Services Used and Estimation /Upfront Cost</a:t>
            </a:r>
            <a:endParaRPr lang="en-US" sz="2200" b="1" dirty="0">
              <a:solidFill>
                <a:srgbClr val="043364"/>
              </a:solidFill>
              <a:latin typeface="Montserrat" panose="00000500000000000000" pitchFamily="50" charset="0"/>
              <a:sym typeface="Trebuchet M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88" y="682326"/>
            <a:ext cx="8348062" cy="369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26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cedoTemplate.pptx" id="{F27D56F3-A918-448C-9E9C-6B56E0D9EA63}" vid="{5A0495C5-7EF9-4890-8D5A-8EAF8ED4597C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0E5F1D4E35E4409B5CF071F957E6CD" ma:contentTypeVersion="0" ma:contentTypeDescription="Create a new document." ma:contentTypeScope="" ma:versionID="4200af1be9aec32c6363718a2aca1b0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A64EBE1-A054-4A66-9551-F9048463E1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EE981B9-9D5E-4595-8635-131F575C0C51}">
  <ds:schemaRefs>
    <ds:schemaRef ds:uri="http://purl.org/dc/dcmitype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4104C519-66F6-45F8-A582-0D4B7FD0F3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3198</TotalTime>
  <Words>1103</Words>
  <Application>Microsoft Office PowerPoint</Application>
  <PresentationFormat>On-screen Show (16:9)</PresentationFormat>
  <Paragraphs>97</Paragraphs>
  <Slides>17</Slides>
  <Notes>9</Notes>
  <HiddenSlides>0</HiddenSlides>
  <MMClips>3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33" baseType="lpstr">
      <vt:lpstr>Ubuntu Light</vt:lpstr>
      <vt:lpstr>Raleway Black</vt:lpstr>
      <vt:lpstr>Raleway</vt:lpstr>
      <vt:lpstr>Raleway Medium</vt:lpstr>
      <vt:lpstr>Raleway Thin</vt:lpstr>
      <vt:lpstr>Roboto</vt:lpstr>
      <vt:lpstr>Raleway ExtraBold</vt:lpstr>
      <vt:lpstr>Trebuchet MS</vt:lpstr>
      <vt:lpstr>Noto Sans Symbols</vt:lpstr>
      <vt:lpstr>Arial</vt:lpstr>
      <vt:lpstr>Montserrat</vt:lpstr>
      <vt:lpstr>Calibri</vt:lpstr>
      <vt:lpstr>Simple Light</vt:lpstr>
      <vt:lpstr>1_Simple Light</vt:lpstr>
      <vt:lpstr>1_Office Theme</vt:lpstr>
      <vt:lpstr>2_Office Theme</vt:lpstr>
      <vt:lpstr>PowerPoint Presentation</vt:lpstr>
      <vt:lpstr>Business Understanding  (ABC Corp. Platform Modernisation)</vt:lpstr>
      <vt:lpstr>High Level Solution with services explained</vt:lpstr>
      <vt:lpstr>High Level Solution with services explained</vt:lpstr>
      <vt:lpstr>Various success criteria for this program</vt:lpstr>
      <vt:lpstr>Processes &amp; protocols that enable communication while balancing outside hours stretch </vt:lpstr>
      <vt:lpstr>PowerPoint Presentation</vt:lpstr>
      <vt:lpstr>PowerPoint Presentation</vt:lpstr>
      <vt:lpstr>PowerPoint Presentation</vt:lpstr>
      <vt:lpstr>Kinesis Real Time Analytics </vt:lpstr>
      <vt:lpstr>PowerPoint Presentation</vt:lpstr>
      <vt:lpstr>PowerPoint Presentation</vt:lpstr>
      <vt:lpstr>HR Dataset Analytics  </vt:lpstr>
      <vt:lpstr>Open Search Dashboard </vt:lpstr>
      <vt:lpstr>OpenSearch Dashboard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Satyanarayan Sharma</dc:creator>
  <cp:lastModifiedBy>Lovi Singh</cp:lastModifiedBy>
  <cp:revision>173</cp:revision>
  <dcterms:modified xsi:type="dcterms:W3CDTF">2023-09-30T08:06:27Z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0x010100C90E5F1D4E35E4409B5CF071F957E6CD</vt:lpwstr>
  </property>
</Properties>
</file>